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0" r:id="rId3"/>
    <p:sldId id="282" r:id="rId4"/>
    <p:sldId id="285" r:id="rId5"/>
    <p:sldId id="272" r:id="rId6"/>
    <p:sldId id="287" r:id="rId7"/>
    <p:sldId id="259" r:id="rId8"/>
    <p:sldId id="289" r:id="rId9"/>
    <p:sldId id="292" r:id="rId10"/>
    <p:sldId id="260" r:id="rId11"/>
    <p:sldId id="261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89"/>
    <p:restoredTop sz="94847"/>
  </p:normalViewPr>
  <p:slideViewPr>
    <p:cSldViewPr snapToGrid="0" snapToObjects="1">
      <p:cViewPr>
        <p:scale>
          <a:sx n="53" d="100"/>
          <a:sy n="53" d="100"/>
        </p:scale>
        <p:origin x="2800" y="1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1/28/21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1/28/21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1/28/21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1/28/21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1/28/21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1/28/21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1/28/21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1/28/21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1/28/21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1/28/21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1/28/21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609601" y="630239"/>
            <a:ext cx="10960100" cy="873125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>Starter Title</a:t>
            </a:r>
          </a:p>
        </p:txBody>
      </p:sp>
    </p:spTree>
    <p:extLst>
      <p:ext uri="{BB962C8B-B14F-4D97-AF65-F5344CB8AC3E}">
        <p14:creationId xmlns:p14="http://schemas.microsoft.com/office/powerpoint/2010/main" val="30272786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609601" y="630239"/>
            <a:ext cx="10960100" cy="873125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>Starter Title</a:t>
            </a:r>
          </a:p>
        </p:txBody>
      </p:sp>
    </p:spTree>
    <p:extLst>
      <p:ext uri="{BB962C8B-B14F-4D97-AF65-F5344CB8AC3E}">
        <p14:creationId xmlns:p14="http://schemas.microsoft.com/office/powerpoint/2010/main" val="1625431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609601" y="630239"/>
            <a:ext cx="10960100" cy="873125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>Starter Title</a:t>
            </a:r>
          </a:p>
        </p:txBody>
      </p:sp>
    </p:spTree>
    <p:extLst>
      <p:ext uri="{BB962C8B-B14F-4D97-AF65-F5344CB8AC3E}">
        <p14:creationId xmlns:p14="http://schemas.microsoft.com/office/powerpoint/2010/main" val="41875264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609601" y="630239"/>
            <a:ext cx="10960100" cy="873125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>Starter Title</a:t>
            </a:r>
          </a:p>
        </p:txBody>
      </p:sp>
    </p:spTree>
    <p:extLst>
      <p:ext uri="{BB962C8B-B14F-4D97-AF65-F5344CB8AC3E}">
        <p14:creationId xmlns:p14="http://schemas.microsoft.com/office/powerpoint/2010/main" val="40787146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02963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4738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1/28/21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C4B6D03F-E70D-4248-88CD-6AE710FB98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0999" y="4960137"/>
            <a:ext cx="7992979" cy="1349223"/>
          </a:xfrm>
        </p:spPr>
        <p:txBody>
          <a:bodyPr>
            <a:noAutofit/>
          </a:bodyPr>
          <a:lstStyle/>
          <a:p>
            <a:pPr algn="ctr"/>
            <a:r>
              <a:rPr lang="en-US" sz="9600" dirty="0">
                <a:latin typeface="Chalkduster" panose="03050602040202020205" pitchFamily="66" charset="77"/>
              </a:rPr>
              <a:t>Symmetry</a:t>
            </a:r>
          </a:p>
        </p:txBody>
      </p:sp>
    </p:spTree>
    <p:extLst>
      <p:ext uri="{BB962C8B-B14F-4D97-AF65-F5344CB8AC3E}">
        <p14:creationId xmlns:p14="http://schemas.microsoft.com/office/powerpoint/2010/main" val="3286815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51300" y="696914"/>
            <a:ext cx="362996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b="1" dirty="0"/>
              <a:t>Is It a Reflection?</a:t>
            </a:r>
            <a:endParaRPr lang="en-GB" sz="4000" b="1" dirty="0"/>
          </a:p>
        </p:txBody>
      </p:sp>
      <p:sp>
        <p:nvSpPr>
          <p:cNvPr id="4" name="Rectangle 3"/>
          <p:cNvSpPr/>
          <p:nvPr/>
        </p:nvSpPr>
        <p:spPr>
          <a:xfrm>
            <a:off x="2279650" y="1484314"/>
            <a:ext cx="7632700" cy="574675"/>
          </a:xfrm>
          <a:prstGeom prst="rect">
            <a:avLst/>
          </a:prstGeom>
          <a:solidFill>
            <a:srgbClr val="AD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Is this reflection correct?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6096000" y="2208214"/>
            <a:ext cx="0" cy="3146425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557" name="Group 6"/>
          <p:cNvGrpSpPr>
            <a:grpSpLocks/>
          </p:cNvGrpSpPr>
          <p:nvPr/>
        </p:nvGrpSpPr>
        <p:grpSpPr bwMode="auto">
          <a:xfrm>
            <a:off x="3500439" y="2436813"/>
            <a:ext cx="5191125" cy="2273300"/>
            <a:chOff x="1935892" y="2436641"/>
            <a:chExt cx="5189837" cy="2273643"/>
          </a:xfrm>
        </p:grpSpPr>
        <p:sp>
          <p:nvSpPr>
            <p:cNvPr id="6" name="Lightning Bolt 5"/>
            <p:cNvSpPr/>
            <p:nvPr/>
          </p:nvSpPr>
          <p:spPr>
            <a:xfrm>
              <a:off x="1935892" y="2436641"/>
              <a:ext cx="2274323" cy="2273643"/>
            </a:xfrm>
            <a:prstGeom prst="lightningBolt">
              <a:avLst/>
            </a:prstGeom>
            <a:solidFill>
              <a:srgbClr val="FAD0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Lightning Bolt 7"/>
            <p:cNvSpPr/>
            <p:nvPr/>
          </p:nvSpPr>
          <p:spPr>
            <a:xfrm flipH="1">
              <a:off x="4851405" y="2436641"/>
              <a:ext cx="2274324" cy="2273643"/>
            </a:xfrm>
            <a:prstGeom prst="lightningBolt">
              <a:avLst/>
            </a:prstGeom>
            <a:solidFill>
              <a:srgbClr val="FAD0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9" name="SHOW ANSWER"/>
          <p:cNvSpPr/>
          <p:nvPr/>
        </p:nvSpPr>
        <p:spPr>
          <a:xfrm>
            <a:off x="5338764" y="5502275"/>
            <a:ext cx="1514475" cy="58578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Show Answer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279650" y="1484314"/>
            <a:ext cx="7632700" cy="574675"/>
          </a:xfrm>
          <a:prstGeom prst="rect">
            <a:avLst/>
          </a:prstGeom>
          <a:solidFill>
            <a:srgbClr val="AD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This reflection is correct!</a:t>
            </a:r>
          </a:p>
        </p:txBody>
      </p:sp>
      <p:pic>
        <p:nvPicPr>
          <p:cNvPr id="23560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3146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51300" y="696914"/>
            <a:ext cx="362996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b="1" dirty="0"/>
              <a:t>Is It a Reflection?</a:t>
            </a:r>
            <a:endParaRPr lang="en-GB" sz="4000" b="1" dirty="0"/>
          </a:p>
        </p:txBody>
      </p:sp>
      <p:sp>
        <p:nvSpPr>
          <p:cNvPr id="4" name="Rectangle 3"/>
          <p:cNvSpPr/>
          <p:nvPr/>
        </p:nvSpPr>
        <p:spPr>
          <a:xfrm>
            <a:off x="2279650" y="1484314"/>
            <a:ext cx="7632700" cy="574675"/>
          </a:xfrm>
          <a:prstGeom prst="rect">
            <a:avLst/>
          </a:prstGeom>
          <a:solidFill>
            <a:srgbClr val="AD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Is this reflection correct?</a:t>
            </a:r>
          </a:p>
        </p:txBody>
      </p:sp>
      <p:cxnSp>
        <p:nvCxnSpPr>
          <p:cNvPr id="3" name="Straight Connector 2"/>
          <p:cNvCxnSpPr/>
          <p:nvPr/>
        </p:nvCxnSpPr>
        <p:spPr>
          <a:xfrm flipH="1" flipV="1">
            <a:off x="4154488" y="3676651"/>
            <a:ext cx="3871912" cy="17463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HOW ANSWER"/>
          <p:cNvSpPr/>
          <p:nvPr/>
        </p:nvSpPr>
        <p:spPr>
          <a:xfrm>
            <a:off x="5338764" y="5502275"/>
            <a:ext cx="1514475" cy="58578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Show Answer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279650" y="1484314"/>
            <a:ext cx="7632700" cy="574675"/>
          </a:xfrm>
          <a:prstGeom prst="rect">
            <a:avLst/>
          </a:prstGeom>
          <a:solidFill>
            <a:srgbClr val="AD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This reflection is correct!</a:t>
            </a:r>
          </a:p>
        </p:txBody>
      </p:sp>
      <p:grpSp>
        <p:nvGrpSpPr>
          <p:cNvPr id="25607" name="Group 13"/>
          <p:cNvGrpSpPr>
            <a:grpSpLocks/>
          </p:cNvGrpSpPr>
          <p:nvPr/>
        </p:nvGrpSpPr>
        <p:grpSpPr bwMode="auto">
          <a:xfrm>
            <a:off x="5465764" y="2298700"/>
            <a:ext cx="1260475" cy="2795588"/>
            <a:chOff x="3941805" y="2150645"/>
            <a:chExt cx="1260390" cy="2794848"/>
          </a:xfrm>
        </p:grpSpPr>
        <p:sp>
          <p:nvSpPr>
            <p:cNvPr id="11" name="5-Point Star 10"/>
            <p:cNvSpPr/>
            <p:nvPr/>
          </p:nvSpPr>
          <p:spPr>
            <a:xfrm>
              <a:off x="3941805" y="2150645"/>
              <a:ext cx="1260390" cy="1260141"/>
            </a:xfrm>
            <a:prstGeom prst="star5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5-Point Star 12"/>
            <p:cNvSpPr/>
            <p:nvPr/>
          </p:nvSpPr>
          <p:spPr>
            <a:xfrm flipV="1">
              <a:off x="3941805" y="3685352"/>
              <a:ext cx="1260390" cy="1260141"/>
            </a:xfrm>
            <a:prstGeom prst="star5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25608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72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51300" y="696914"/>
            <a:ext cx="362996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b="1" dirty="0"/>
              <a:t>Is It a Reflection?</a:t>
            </a:r>
            <a:endParaRPr lang="en-GB" sz="4000" b="1" dirty="0"/>
          </a:p>
        </p:txBody>
      </p:sp>
      <p:sp>
        <p:nvSpPr>
          <p:cNvPr id="4" name="Rectangle 3"/>
          <p:cNvSpPr/>
          <p:nvPr/>
        </p:nvSpPr>
        <p:spPr>
          <a:xfrm>
            <a:off x="2279650" y="1484314"/>
            <a:ext cx="7632700" cy="574675"/>
          </a:xfrm>
          <a:prstGeom prst="rect">
            <a:avLst/>
          </a:prstGeom>
          <a:solidFill>
            <a:srgbClr val="AD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Is this reflection correct?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6096000" y="2208214"/>
            <a:ext cx="0" cy="3146425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HOW ANSWER"/>
          <p:cNvSpPr/>
          <p:nvPr/>
        </p:nvSpPr>
        <p:spPr>
          <a:xfrm>
            <a:off x="5338764" y="5502275"/>
            <a:ext cx="1514475" cy="58578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Show Answer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279650" y="1484314"/>
            <a:ext cx="7632700" cy="574675"/>
          </a:xfrm>
          <a:prstGeom prst="rect">
            <a:avLst/>
          </a:prstGeom>
          <a:solidFill>
            <a:srgbClr val="AD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This reflection is correct!</a:t>
            </a:r>
          </a:p>
        </p:txBody>
      </p:sp>
      <p:grpSp>
        <p:nvGrpSpPr>
          <p:cNvPr id="28679" name="Group 9"/>
          <p:cNvGrpSpPr>
            <a:grpSpLocks/>
          </p:cNvGrpSpPr>
          <p:nvPr/>
        </p:nvGrpSpPr>
        <p:grpSpPr bwMode="auto">
          <a:xfrm>
            <a:off x="3830638" y="2728914"/>
            <a:ext cx="4525962" cy="2065337"/>
            <a:chOff x="2265405" y="2729376"/>
            <a:chExt cx="4526692" cy="2065046"/>
          </a:xfrm>
        </p:grpSpPr>
        <p:sp>
          <p:nvSpPr>
            <p:cNvPr id="2" name="Parallelogram 1"/>
            <p:cNvSpPr/>
            <p:nvPr/>
          </p:nvSpPr>
          <p:spPr>
            <a:xfrm>
              <a:off x="2265405" y="2729376"/>
              <a:ext cx="1976756" cy="2026951"/>
            </a:xfrm>
            <a:prstGeom prst="parallelogram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Parallelogram 10"/>
            <p:cNvSpPr/>
            <p:nvPr/>
          </p:nvSpPr>
          <p:spPr>
            <a:xfrm flipH="1">
              <a:off x="4815341" y="2767471"/>
              <a:ext cx="1976756" cy="2026951"/>
            </a:xfrm>
            <a:prstGeom prst="parallelogram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28680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3786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981287" y="728663"/>
            <a:ext cx="4229427" cy="110799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GB" altLang="en-US" sz="3600" b="1" dirty="0"/>
              <a:t>Reflecting Shapes in a</a:t>
            </a:r>
          </a:p>
          <a:p>
            <a:pPr algn="ctr">
              <a:defRPr/>
            </a:pPr>
            <a:r>
              <a:rPr lang="en-GB" sz="3600" b="1" dirty="0"/>
              <a:t>Mirror Line</a:t>
            </a:r>
          </a:p>
        </p:txBody>
      </p:sp>
      <p:sp>
        <p:nvSpPr>
          <p:cNvPr id="3" name="Text 1"/>
          <p:cNvSpPr/>
          <p:nvPr/>
        </p:nvSpPr>
        <p:spPr>
          <a:xfrm>
            <a:off x="2279650" y="1943100"/>
            <a:ext cx="7632700" cy="7429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When a shape is reflected in a mirror line, it is flipped over.</a:t>
            </a:r>
          </a:p>
        </p:txBody>
      </p:sp>
      <p:sp>
        <p:nvSpPr>
          <p:cNvPr id="27" name="Right Triangle 26"/>
          <p:cNvSpPr/>
          <p:nvPr/>
        </p:nvSpPr>
        <p:spPr>
          <a:xfrm>
            <a:off x="3929063" y="3330575"/>
            <a:ext cx="1846262" cy="1847850"/>
          </a:xfrm>
          <a:prstGeom prst="rt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Right Triangle 27"/>
          <p:cNvSpPr/>
          <p:nvPr/>
        </p:nvSpPr>
        <p:spPr>
          <a:xfrm flipH="1">
            <a:off x="6437313" y="3330575"/>
            <a:ext cx="1847850" cy="1847850"/>
          </a:xfrm>
          <a:prstGeom prst="rt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29" name="Straight Arrow Connector 28"/>
          <p:cNvCxnSpPr/>
          <p:nvPr/>
        </p:nvCxnSpPr>
        <p:spPr>
          <a:xfrm flipH="1">
            <a:off x="3906839" y="5165725"/>
            <a:ext cx="2166937" cy="0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6096000" y="5165725"/>
            <a:ext cx="2166938" cy="0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3929064" y="3330575"/>
            <a:ext cx="2166937" cy="0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6118225" y="3330575"/>
            <a:ext cx="2166938" cy="0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5775326" y="5165725"/>
            <a:ext cx="320675" cy="0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6118225" y="5178425"/>
            <a:ext cx="319088" cy="0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6096001" y="2840039"/>
            <a:ext cx="22225" cy="3252787"/>
          </a:xfrm>
          <a:prstGeom prst="line">
            <a:avLst/>
          </a:prstGeom>
          <a:ln w="57150">
            <a:solidFill>
              <a:srgbClr val="1C1C1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3929063" y="4645025"/>
            <a:ext cx="520700" cy="520700"/>
          </a:xfrm>
          <a:prstGeom prst="rect">
            <a:avLst/>
          </a:prstGeom>
          <a:solidFill>
            <a:srgbClr val="ADD47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>
                <a:solidFill>
                  <a:schemeClr val="tx1"/>
                </a:solidFill>
              </a:rPr>
              <a:t>90</a:t>
            </a:r>
            <a:r>
              <a:rPr lang="en-GB" sz="1600">
                <a:solidFill>
                  <a:schemeClr val="tx1"/>
                </a:solidFill>
                <a:cs typeface="Arial" panose="020B0604020202020204" pitchFamily="34" charset="0"/>
              </a:rPr>
              <a:t>°</a:t>
            </a:r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7753350" y="4657725"/>
            <a:ext cx="520700" cy="520700"/>
          </a:xfrm>
          <a:prstGeom prst="rect">
            <a:avLst/>
          </a:prstGeom>
          <a:solidFill>
            <a:srgbClr val="ADD47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90</a:t>
            </a: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°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8" name="Text 2"/>
          <p:cNvSpPr/>
          <p:nvPr/>
        </p:nvSpPr>
        <p:spPr>
          <a:xfrm>
            <a:off x="2273300" y="1943101"/>
            <a:ext cx="7632700" cy="7413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Each point of the reflected shape is the same distance from the mirror line as the original shape.</a:t>
            </a:r>
          </a:p>
        </p:txBody>
      </p:sp>
      <p:sp>
        <p:nvSpPr>
          <p:cNvPr id="39" name="Text 3"/>
          <p:cNvSpPr/>
          <p:nvPr/>
        </p:nvSpPr>
        <p:spPr>
          <a:xfrm>
            <a:off x="2274888" y="1941513"/>
            <a:ext cx="7632700" cy="7429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The reflected image is congruent to the original. This means that the measurements of the sides and angles have not changed.</a:t>
            </a:r>
          </a:p>
        </p:txBody>
      </p:sp>
    </p:spTree>
    <p:extLst>
      <p:ext uri="{BB962C8B-B14F-4D97-AF65-F5344CB8AC3E}">
        <p14:creationId xmlns:p14="http://schemas.microsoft.com/office/powerpoint/2010/main" val="117681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501508" y="777875"/>
            <a:ext cx="5188985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GB" altLang="en-US" sz="3600" b="1" dirty="0"/>
              <a:t>Drawing a Reflected Shape</a:t>
            </a:r>
            <a:endParaRPr lang="en-GB" sz="3600" b="1" dirty="0"/>
          </a:p>
        </p:txBody>
      </p:sp>
      <p:sp>
        <p:nvSpPr>
          <p:cNvPr id="3" name="Text 1"/>
          <p:cNvSpPr/>
          <p:nvPr/>
        </p:nvSpPr>
        <p:spPr>
          <a:xfrm>
            <a:off x="6635750" y="1577976"/>
            <a:ext cx="3276600" cy="16621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When asked to draw the new position of a 2D shape after a reflection, we have to make sure that each corner of the reflected shape is the same distance from the mirror line.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613025" y="1908175"/>
          <a:ext cx="3600450" cy="35988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0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0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0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0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0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00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99811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9811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9811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9811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9811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9811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51" marR="91451" marT="45706" marB="457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>
            <a:endCxn id="2" idx="2"/>
          </p:cNvCxnSpPr>
          <p:nvPr/>
        </p:nvCxnSpPr>
        <p:spPr>
          <a:xfrm>
            <a:off x="4413250" y="1908175"/>
            <a:ext cx="0" cy="3598866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1"/>
          <p:cNvSpPr/>
          <p:nvPr/>
        </p:nvSpPr>
        <p:spPr>
          <a:xfrm>
            <a:off x="6635750" y="3303588"/>
            <a:ext cx="3276600" cy="8239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First identify the distance of a corner from the mirror line on the original shape.</a:t>
            </a:r>
          </a:p>
        </p:txBody>
      </p:sp>
      <p:sp>
        <p:nvSpPr>
          <p:cNvPr id="21" name="Text 1"/>
          <p:cNvSpPr/>
          <p:nvPr/>
        </p:nvSpPr>
        <p:spPr>
          <a:xfrm>
            <a:off x="6635750" y="4191001"/>
            <a:ext cx="3276600" cy="8239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Then apply this to the opposite side of the mirror line.</a:t>
            </a:r>
          </a:p>
        </p:txBody>
      </p:sp>
      <p:sp>
        <p:nvSpPr>
          <p:cNvPr id="22" name="Text 1"/>
          <p:cNvSpPr/>
          <p:nvPr/>
        </p:nvSpPr>
        <p:spPr>
          <a:xfrm>
            <a:off x="6635750" y="5080001"/>
            <a:ext cx="3276600" cy="822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Repeat this process with each corner.</a:t>
            </a:r>
          </a:p>
        </p:txBody>
      </p:sp>
      <p:sp>
        <p:nvSpPr>
          <p:cNvPr id="26" name="Freeform 25"/>
          <p:cNvSpPr/>
          <p:nvPr/>
        </p:nvSpPr>
        <p:spPr>
          <a:xfrm>
            <a:off x="2613025" y="2493964"/>
            <a:ext cx="1201738" cy="2427287"/>
          </a:xfrm>
          <a:custGeom>
            <a:avLst/>
            <a:gdLst>
              <a:gd name="connsiteX0" fmla="*/ 598604 w 1201394"/>
              <a:gd name="connsiteY0" fmla="*/ 1213381 h 2426402"/>
              <a:gd name="connsiteX1" fmla="*/ 1201394 w 1201394"/>
              <a:gd name="connsiteY1" fmla="*/ 1213381 h 2426402"/>
              <a:gd name="connsiteX2" fmla="*/ 1201394 w 1201394"/>
              <a:gd name="connsiteY2" fmla="*/ 2426402 h 2426402"/>
              <a:gd name="connsiteX3" fmla="*/ 598604 w 1201394"/>
              <a:gd name="connsiteY3" fmla="*/ 2426402 h 2426402"/>
              <a:gd name="connsiteX4" fmla="*/ 0 w 1201394"/>
              <a:gd name="connsiteY4" fmla="*/ 0 h 2426402"/>
              <a:gd name="connsiteX5" fmla="*/ 1201394 w 1201394"/>
              <a:gd name="connsiteY5" fmla="*/ 0 h 2426402"/>
              <a:gd name="connsiteX6" fmla="*/ 1201394 w 1201394"/>
              <a:gd name="connsiteY6" fmla="*/ 1213021 h 2426402"/>
              <a:gd name="connsiteX7" fmla="*/ 0 w 1201394"/>
              <a:gd name="connsiteY7" fmla="*/ 1213021 h 242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01394" h="2426402">
                <a:moveTo>
                  <a:pt x="598604" y="1213381"/>
                </a:moveTo>
                <a:lnTo>
                  <a:pt x="1201394" y="1213381"/>
                </a:lnTo>
                <a:lnTo>
                  <a:pt x="1201394" y="2426402"/>
                </a:lnTo>
                <a:lnTo>
                  <a:pt x="598604" y="2426402"/>
                </a:lnTo>
                <a:close/>
                <a:moveTo>
                  <a:pt x="0" y="0"/>
                </a:moveTo>
                <a:lnTo>
                  <a:pt x="1201394" y="0"/>
                </a:lnTo>
                <a:lnTo>
                  <a:pt x="1201394" y="1213021"/>
                </a:lnTo>
                <a:lnTo>
                  <a:pt x="0" y="1213021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0" name="Freeform 39"/>
          <p:cNvSpPr/>
          <p:nvPr/>
        </p:nvSpPr>
        <p:spPr>
          <a:xfrm flipH="1">
            <a:off x="5011739" y="2493964"/>
            <a:ext cx="1201737" cy="2427287"/>
          </a:xfrm>
          <a:custGeom>
            <a:avLst/>
            <a:gdLst>
              <a:gd name="connsiteX0" fmla="*/ 598604 w 1201394"/>
              <a:gd name="connsiteY0" fmla="*/ 1213381 h 2426402"/>
              <a:gd name="connsiteX1" fmla="*/ 1201394 w 1201394"/>
              <a:gd name="connsiteY1" fmla="*/ 1213381 h 2426402"/>
              <a:gd name="connsiteX2" fmla="*/ 1201394 w 1201394"/>
              <a:gd name="connsiteY2" fmla="*/ 2426402 h 2426402"/>
              <a:gd name="connsiteX3" fmla="*/ 598604 w 1201394"/>
              <a:gd name="connsiteY3" fmla="*/ 2426402 h 2426402"/>
              <a:gd name="connsiteX4" fmla="*/ 0 w 1201394"/>
              <a:gd name="connsiteY4" fmla="*/ 0 h 2426402"/>
              <a:gd name="connsiteX5" fmla="*/ 1201394 w 1201394"/>
              <a:gd name="connsiteY5" fmla="*/ 0 h 2426402"/>
              <a:gd name="connsiteX6" fmla="*/ 1201394 w 1201394"/>
              <a:gd name="connsiteY6" fmla="*/ 1213021 h 2426402"/>
              <a:gd name="connsiteX7" fmla="*/ 0 w 1201394"/>
              <a:gd name="connsiteY7" fmla="*/ 1213021 h 242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01394" h="2426402">
                <a:moveTo>
                  <a:pt x="598604" y="1213381"/>
                </a:moveTo>
                <a:lnTo>
                  <a:pt x="1201394" y="1213381"/>
                </a:lnTo>
                <a:lnTo>
                  <a:pt x="1201394" y="2426402"/>
                </a:lnTo>
                <a:lnTo>
                  <a:pt x="598604" y="2426402"/>
                </a:lnTo>
                <a:close/>
                <a:moveTo>
                  <a:pt x="0" y="0"/>
                </a:moveTo>
                <a:lnTo>
                  <a:pt x="1201394" y="0"/>
                </a:lnTo>
                <a:lnTo>
                  <a:pt x="1201394" y="1213021"/>
                </a:lnTo>
                <a:lnTo>
                  <a:pt x="0" y="1213021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722689" y="2433638"/>
            <a:ext cx="123825" cy="12541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2430464" y="2608264"/>
            <a:ext cx="1641475" cy="92392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 square to the left of the mirror line</a:t>
            </a:r>
          </a:p>
        </p:txBody>
      </p:sp>
      <p:sp>
        <p:nvSpPr>
          <p:cNvPr id="43" name="Oval 42"/>
          <p:cNvSpPr/>
          <p:nvPr/>
        </p:nvSpPr>
        <p:spPr>
          <a:xfrm flipH="1">
            <a:off x="4965701" y="2422526"/>
            <a:ext cx="123825" cy="12541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4803776" y="2609851"/>
            <a:ext cx="1681163" cy="92392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 square to the right of the mirror line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 flipH="1">
            <a:off x="3814763" y="2492375"/>
            <a:ext cx="595312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4410075" y="2492375"/>
            <a:ext cx="573088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Oval 46"/>
          <p:cNvSpPr/>
          <p:nvPr/>
        </p:nvSpPr>
        <p:spPr>
          <a:xfrm>
            <a:off x="3738563" y="4843464"/>
            <a:ext cx="125412" cy="1238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8" name="Oval 47"/>
          <p:cNvSpPr/>
          <p:nvPr/>
        </p:nvSpPr>
        <p:spPr>
          <a:xfrm flipH="1">
            <a:off x="4957764" y="4841876"/>
            <a:ext cx="123825" cy="12541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49" name="Straight Arrow Connector 48"/>
          <p:cNvCxnSpPr/>
          <p:nvPr/>
        </p:nvCxnSpPr>
        <p:spPr>
          <a:xfrm flipH="1">
            <a:off x="3886201" y="4903788"/>
            <a:ext cx="523875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4416425" y="4900613"/>
            <a:ext cx="541338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165476" y="4841876"/>
            <a:ext cx="125413" cy="12541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2" name="Oval 51"/>
          <p:cNvSpPr/>
          <p:nvPr/>
        </p:nvSpPr>
        <p:spPr>
          <a:xfrm flipH="1">
            <a:off x="5538788" y="4841876"/>
            <a:ext cx="125412" cy="12541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3" name="Straight Arrow Connector 52"/>
          <p:cNvCxnSpPr/>
          <p:nvPr/>
        </p:nvCxnSpPr>
        <p:spPr>
          <a:xfrm flipH="1">
            <a:off x="3201989" y="4913313"/>
            <a:ext cx="1208087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4416426" y="4903788"/>
            <a:ext cx="1133475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2530476" y="3640139"/>
            <a:ext cx="123825" cy="1238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6" name="Oval 55"/>
          <p:cNvSpPr/>
          <p:nvPr/>
        </p:nvSpPr>
        <p:spPr>
          <a:xfrm flipH="1">
            <a:off x="6137276" y="3640139"/>
            <a:ext cx="125413" cy="1238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7" name="Straight Arrow Connector 56"/>
          <p:cNvCxnSpPr/>
          <p:nvPr/>
        </p:nvCxnSpPr>
        <p:spPr>
          <a:xfrm flipH="1">
            <a:off x="2682876" y="3702050"/>
            <a:ext cx="1730375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4416426" y="3702050"/>
            <a:ext cx="1679575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val 58"/>
          <p:cNvSpPr/>
          <p:nvPr/>
        </p:nvSpPr>
        <p:spPr>
          <a:xfrm>
            <a:off x="2543176" y="2433638"/>
            <a:ext cx="125413" cy="12541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0" name="Oval 59"/>
          <p:cNvSpPr/>
          <p:nvPr/>
        </p:nvSpPr>
        <p:spPr>
          <a:xfrm flipH="1">
            <a:off x="6149976" y="2420939"/>
            <a:ext cx="125413" cy="1238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61" name="Straight Arrow Connector 60"/>
          <p:cNvCxnSpPr/>
          <p:nvPr/>
        </p:nvCxnSpPr>
        <p:spPr>
          <a:xfrm flipH="1">
            <a:off x="2697163" y="2493963"/>
            <a:ext cx="1670050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4410075" y="2492375"/>
            <a:ext cx="1727200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3243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9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1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1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 nodeType="afterGroup">
                            <p:stCondLst>
                              <p:cond delay="235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 nodeType="afterGroup">
                            <p:stCondLst>
                              <p:cond delay="25500"/>
                            </p:stCondLst>
                            <p:childTnLst>
                              <p:par>
                                <p:cTn id="1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1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41" grpId="0" animBg="1"/>
      <p:bldP spid="42" grpId="0" animBg="1"/>
      <p:bldP spid="42" grpId="1" animBg="1"/>
      <p:bldP spid="43" grpId="0" animBg="1"/>
      <p:bldP spid="44" grpId="0" animBg="1"/>
      <p:bldP spid="44" grpId="1" animBg="1"/>
      <p:bldP spid="47" grpId="0" animBg="1"/>
      <p:bldP spid="48" grpId="0" animBg="1"/>
      <p:bldP spid="51" grpId="0" animBg="1"/>
      <p:bldP spid="52" grpId="0" animBg="1"/>
      <p:bldP spid="55" grpId="0" animBg="1"/>
      <p:bldP spid="56" grpId="0" animBg="1"/>
      <p:bldP spid="59" grpId="0" animBg="1"/>
      <p:bldP spid="6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704D3-19F4-7743-A8A5-BE27D3C0C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dirty="0">
                <a:latin typeface="Chalkduster" panose="03050602040202020205" pitchFamily="66" charset="77"/>
              </a:rPr>
              <a:t>Challenge 1</a:t>
            </a:r>
          </a:p>
        </p:txBody>
      </p:sp>
      <p:pic>
        <p:nvPicPr>
          <p:cNvPr id="5" name="Content Placeholder 4" descr="A picture containing text, crossword puzzle, white, tiled&#10;&#10;Description automatically generated">
            <a:extLst>
              <a:ext uri="{FF2B5EF4-FFF2-40B4-BE49-F238E27FC236}">
                <a16:creationId xmlns:a16="http://schemas.microsoft.com/office/drawing/2014/main" id="{09764C7E-201F-3848-BBF0-0B36AC7DAC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3673" y="1762347"/>
            <a:ext cx="3719422" cy="2417251"/>
          </a:xfrm>
        </p:spPr>
      </p:pic>
      <p:pic>
        <p:nvPicPr>
          <p:cNvPr id="7" name="Picture 6" descr="A picture containing text, crossword puzzle, white&#10;&#10;Description automatically generated">
            <a:extLst>
              <a:ext uri="{FF2B5EF4-FFF2-40B4-BE49-F238E27FC236}">
                <a16:creationId xmlns:a16="http://schemas.microsoft.com/office/drawing/2014/main" id="{CF6145AA-B6FC-294E-BC15-DB7710D0E7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0971" y="1631250"/>
            <a:ext cx="4007357" cy="2548348"/>
          </a:xfrm>
          <a:prstGeom prst="rect">
            <a:avLst/>
          </a:prstGeom>
        </p:spPr>
      </p:pic>
      <p:pic>
        <p:nvPicPr>
          <p:cNvPr id="9" name="Picture 8" descr="A picture containing text, cage&#10;&#10;Description automatically generated">
            <a:extLst>
              <a:ext uri="{FF2B5EF4-FFF2-40B4-BE49-F238E27FC236}">
                <a16:creationId xmlns:a16="http://schemas.microsoft.com/office/drawing/2014/main" id="{FB9385EC-C7FA-0245-A5D1-000569129E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6930" y="4179598"/>
            <a:ext cx="3974468" cy="2586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6099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35B908E-5131-4E98-981F-0D6DDD54C1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8029" y="3990566"/>
            <a:ext cx="2290275" cy="2893072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3301525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6250" y="532799"/>
            <a:ext cx="702000" cy="702000"/>
          </a:xfrm>
          <a:prstGeom prst="rect">
            <a:avLst/>
          </a:prstGeom>
        </p:spPr>
      </p:pic>
      <p:cxnSp>
        <p:nvCxnSpPr>
          <p:cNvPr id="68" name="Straight Connector 67"/>
          <p:cNvCxnSpPr/>
          <p:nvPr/>
        </p:nvCxnSpPr>
        <p:spPr>
          <a:xfrm>
            <a:off x="3301524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D7156242-A5DE-493E-AF77-1C90789BF423}"/>
              </a:ext>
            </a:extLst>
          </p:cNvPr>
          <p:cNvSpPr/>
          <p:nvPr/>
        </p:nvSpPr>
        <p:spPr>
          <a:xfrm>
            <a:off x="1969576" y="702863"/>
            <a:ext cx="130631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Reflection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8870FC-6232-4D13-BF17-7A933A2DDBD7}"/>
              </a:ext>
            </a:extLst>
          </p:cNvPr>
          <p:cNvSpPr txBox="1"/>
          <p:nvPr/>
        </p:nvSpPr>
        <p:spPr>
          <a:xfrm>
            <a:off x="2279650" y="1232956"/>
            <a:ext cx="76327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Jack is reflecting a triangle in two perpendicular mirror lines.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3E05E4A-7855-4A99-872E-0F26F3A55D13}"/>
              </a:ext>
            </a:extLst>
          </p:cNvPr>
          <p:cNvSpPr/>
          <p:nvPr/>
        </p:nvSpPr>
        <p:spPr>
          <a:xfrm>
            <a:off x="2185644" y="1594618"/>
            <a:ext cx="77267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Where has he made a mistake? What should this triangle look like? Draw on your white board.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4685BA-79D7-4E19-95B4-A89238A6C4F6}"/>
              </a:ext>
            </a:extLst>
          </p:cNvPr>
          <p:cNvSpPr txBox="1"/>
          <p:nvPr/>
        </p:nvSpPr>
        <p:spPr>
          <a:xfrm>
            <a:off x="6096000" y="2434080"/>
            <a:ext cx="3905428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pc="-50" dirty="0"/>
              <a:t>The highlighted triangle was incorrect.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6FE45154-5114-420E-BDA7-E64B3D20F073}"/>
              </a:ext>
            </a:extLst>
          </p:cNvPr>
          <p:cNvGraphicFramePr>
            <a:graphicFrameLocks noGrp="1"/>
          </p:cNvGraphicFramePr>
          <p:nvPr/>
        </p:nvGraphicFramePr>
        <p:xfrm>
          <a:off x="2296742" y="2434080"/>
          <a:ext cx="36576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5760">
                  <a:extLst>
                    <a:ext uri="{9D8B030D-6E8A-4147-A177-3AD203B41FA5}">
                      <a16:colId xmlns:a16="http://schemas.microsoft.com/office/drawing/2014/main" val="221780158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3503784568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363731773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3435102585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1365011660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357748396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1011387981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846687423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169619185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728800536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508727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893925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825011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703633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002545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334653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15712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9584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993094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2993750"/>
                  </a:ext>
                </a:extLst>
              </a:tr>
            </a:tbl>
          </a:graphicData>
        </a:graphic>
      </p:graphicFrame>
      <p:sp>
        <p:nvSpPr>
          <p:cNvPr id="3" name="answer">
            <a:extLst>
              <a:ext uri="{FF2B5EF4-FFF2-40B4-BE49-F238E27FC236}">
                <a16:creationId xmlns:a16="http://schemas.microsoft.com/office/drawing/2014/main" id="{0648B1D5-1631-4FDF-AC92-F07DDD59CF14}"/>
              </a:ext>
            </a:extLst>
          </p:cNvPr>
          <p:cNvSpPr/>
          <p:nvPr/>
        </p:nvSpPr>
        <p:spPr>
          <a:xfrm>
            <a:off x="2663395" y="4629549"/>
            <a:ext cx="1082312" cy="1093862"/>
          </a:xfrm>
          <a:prstGeom prst="rtTriangle">
            <a:avLst/>
          </a:prstGeom>
          <a:solidFill>
            <a:srgbClr val="0079C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7C6F06E8-0B66-4648-885D-26AFD4E8AF2C}"/>
              </a:ext>
            </a:extLst>
          </p:cNvPr>
          <p:cNvSpPr/>
          <p:nvPr/>
        </p:nvSpPr>
        <p:spPr>
          <a:xfrm flipH="1">
            <a:off x="4499815" y="4629549"/>
            <a:ext cx="1082312" cy="1093862"/>
          </a:xfrm>
          <a:prstGeom prst="rtTriangle">
            <a:avLst/>
          </a:prstGeom>
          <a:solidFill>
            <a:srgbClr val="0079C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E6E39BC9-CC2B-420E-B80D-94D4437ABA31}"/>
              </a:ext>
            </a:extLst>
          </p:cNvPr>
          <p:cNvSpPr/>
          <p:nvPr/>
        </p:nvSpPr>
        <p:spPr>
          <a:xfrm flipV="1">
            <a:off x="2663395" y="2796421"/>
            <a:ext cx="1082312" cy="1093862"/>
          </a:xfrm>
          <a:prstGeom prst="rtTriangle">
            <a:avLst/>
          </a:prstGeom>
          <a:solidFill>
            <a:srgbClr val="0079C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BDBD2A6E-9AC5-4D7C-BF65-9673DE5329BB}"/>
              </a:ext>
            </a:extLst>
          </p:cNvPr>
          <p:cNvSpPr/>
          <p:nvPr/>
        </p:nvSpPr>
        <p:spPr>
          <a:xfrm flipH="1" flipV="1">
            <a:off x="4499815" y="2796421"/>
            <a:ext cx="1082312" cy="1093862"/>
          </a:xfrm>
          <a:prstGeom prst="rtTriangle">
            <a:avLst/>
          </a:prstGeom>
          <a:solidFill>
            <a:srgbClr val="0079C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52EE30E1-07FB-4AD8-AEE6-1CEBFF88011D}"/>
              </a:ext>
            </a:extLst>
          </p:cNvPr>
          <p:cNvSpPr/>
          <p:nvPr/>
        </p:nvSpPr>
        <p:spPr>
          <a:xfrm flipH="1">
            <a:off x="2670519" y="4636667"/>
            <a:ext cx="1082312" cy="1093862"/>
          </a:xfrm>
          <a:prstGeom prst="rtTriangle">
            <a:avLst/>
          </a:prstGeom>
          <a:solidFill>
            <a:srgbClr val="0079C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0970A56-1AE8-4B70-A979-57888186F346}"/>
              </a:ext>
            </a:extLst>
          </p:cNvPr>
          <p:cNvSpPr txBox="1"/>
          <p:nvPr/>
        </p:nvSpPr>
        <p:spPr>
          <a:xfrm>
            <a:off x="6094573" y="3053649"/>
            <a:ext cx="3905428" cy="772107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It should look like this if it has been reflected correctly.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4CA6153-17D6-4D06-8A2F-C83EAB3D5C74}"/>
              </a:ext>
            </a:extLst>
          </p:cNvPr>
          <p:cNvSpPr/>
          <p:nvPr/>
        </p:nvSpPr>
        <p:spPr>
          <a:xfrm>
            <a:off x="2366958" y="4346523"/>
            <a:ext cx="1675187" cy="167415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484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3" grpId="0" animBg="1"/>
      <p:bldP spid="15" grpId="0" animBg="1"/>
      <p:bldP spid="16" grpId="0" animBg="1"/>
      <p:bldP spid="17" grpId="0" animBg="1"/>
      <p:bldP spid="17" grpId="1" animBg="1"/>
      <p:bldP spid="17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6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3301523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77" name="Straight Connector 76"/>
          <p:cNvCxnSpPr/>
          <p:nvPr/>
        </p:nvCxnSpPr>
        <p:spPr>
          <a:xfrm>
            <a:off x="3301522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F188B0F3-3C2F-4BA9-9B47-178F666E81E7}"/>
              </a:ext>
            </a:extLst>
          </p:cNvPr>
          <p:cNvSpPr/>
          <p:nvPr/>
        </p:nvSpPr>
        <p:spPr>
          <a:xfrm>
            <a:off x="1969576" y="702863"/>
            <a:ext cx="130631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Reflection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5A33920-50F0-4418-8CAD-C8102670A638}"/>
              </a:ext>
            </a:extLst>
          </p:cNvPr>
          <p:cNvSpPr txBox="1"/>
          <p:nvPr/>
        </p:nvSpPr>
        <p:spPr>
          <a:xfrm>
            <a:off x="2279650" y="1232955"/>
            <a:ext cx="763270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pc="-30" dirty="0"/>
              <a:t>You might have noticed that only regular polygons with an even number of sides look identical when reflected across two perpendicular mirror lines. </a:t>
            </a:r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031B72D5-3434-4FFC-9F05-2947E72AAA20}"/>
              </a:ext>
            </a:extLst>
          </p:cNvPr>
          <p:cNvGraphicFramePr>
            <a:graphicFrameLocks noGrp="1"/>
          </p:cNvGraphicFramePr>
          <p:nvPr/>
        </p:nvGraphicFramePr>
        <p:xfrm>
          <a:off x="6254750" y="2032428"/>
          <a:ext cx="36576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5760">
                  <a:extLst>
                    <a:ext uri="{9D8B030D-6E8A-4147-A177-3AD203B41FA5}">
                      <a16:colId xmlns:a16="http://schemas.microsoft.com/office/drawing/2014/main" val="221780158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3503784568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363731773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3435102585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1365011660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357748396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1011387981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846687423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169619185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728800536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508727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893925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825011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703633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002545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334653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15712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9584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993094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2993750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E73192DC-930B-48DE-BAD6-BD136AF2598B}"/>
              </a:ext>
            </a:extLst>
          </p:cNvPr>
          <p:cNvGraphicFramePr>
            <a:graphicFrameLocks noGrp="1"/>
          </p:cNvGraphicFramePr>
          <p:nvPr/>
        </p:nvGraphicFramePr>
        <p:xfrm>
          <a:off x="2296742" y="2032428"/>
          <a:ext cx="36576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5760">
                  <a:extLst>
                    <a:ext uri="{9D8B030D-6E8A-4147-A177-3AD203B41FA5}">
                      <a16:colId xmlns:a16="http://schemas.microsoft.com/office/drawing/2014/main" val="221780158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3503784568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363731773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3435102585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1365011660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357748396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1011387981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846687423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169619185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728800536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508727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893925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825011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703633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002545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334653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15712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9584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993094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2993750"/>
                  </a:ext>
                </a:extLst>
              </a:tr>
            </a:tbl>
          </a:graphicData>
        </a:graphic>
      </p:graphicFrame>
      <p:sp>
        <p:nvSpPr>
          <p:cNvPr id="3" name="Pentagon 2">
            <a:extLst>
              <a:ext uri="{FF2B5EF4-FFF2-40B4-BE49-F238E27FC236}">
                <a16:creationId xmlns:a16="http://schemas.microsoft.com/office/drawing/2014/main" id="{C0E5874F-7DCD-4154-A862-2B7C29E26A22}"/>
              </a:ext>
            </a:extLst>
          </p:cNvPr>
          <p:cNvSpPr/>
          <p:nvPr/>
        </p:nvSpPr>
        <p:spPr>
          <a:xfrm>
            <a:off x="2522220" y="2401389"/>
            <a:ext cx="1005840" cy="957942"/>
          </a:xfrm>
          <a:prstGeom prst="pentagon">
            <a:avLst/>
          </a:prstGeom>
          <a:solidFill>
            <a:srgbClr val="00529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Pentagon 40">
            <a:extLst>
              <a:ext uri="{FF2B5EF4-FFF2-40B4-BE49-F238E27FC236}">
                <a16:creationId xmlns:a16="http://schemas.microsoft.com/office/drawing/2014/main" id="{A6BEFEC6-A168-4CF6-9295-B937F2D595BA}"/>
              </a:ext>
            </a:extLst>
          </p:cNvPr>
          <p:cNvSpPr/>
          <p:nvPr/>
        </p:nvSpPr>
        <p:spPr>
          <a:xfrm>
            <a:off x="4724400" y="2401389"/>
            <a:ext cx="1005840" cy="957942"/>
          </a:xfrm>
          <a:prstGeom prst="pentagon">
            <a:avLst/>
          </a:prstGeom>
          <a:solidFill>
            <a:srgbClr val="00529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Pentagon 41">
            <a:extLst>
              <a:ext uri="{FF2B5EF4-FFF2-40B4-BE49-F238E27FC236}">
                <a16:creationId xmlns:a16="http://schemas.microsoft.com/office/drawing/2014/main" id="{DD58ED5E-896E-4364-94F5-C853D9868B82}"/>
              </a:ext>
            </a:extLst>
          </p:cNvPr>
          <p:cNvSpPr/>
          <p:nvPr/>
        </p:nvSpPr>
        <p:spPr>
          <a:xfrm flipH="1" flipV="1">
            <a:off x="2522220" y="4367349"/>
            <a:ext cx="1005840" cy="957942"/>
          </a:xfrm>
          <a:prstGeom prst="pentagon">
            <a:avLst/>
          </a:prstGeom>
          <a:solidFill>
            <a:srgbClr val="00529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Pentagon 42">
            <a:extLst>
              <a:ext uri="{FF2B5EF4-FFF2-40B4-BE49-F238E27FC236}">
                <a16:creationId xmlns:a16="http://schemas.microsoft.com/office/drawing/2014/main" id="{724D059E-A585-4508-A867-D592515519A5}"/>
              </a:ext>
            </a:extLst>
          </p:cNvPr>
          <p:cNvSpPr/>
          <p:nvPr/>
        </p:nvSpPr>
        <p:spPr>
          <a:xfrm flipH="1" flipV="1">
            <a:off x="4724400" y="4367349"/>
            <a:ext cx="1005840" cy="957942"/>
          </a:xfrm>
          <a:prstGeom prst="pentagon">
            <a:avLst/>
          </a:prstGeom>
          <a:solidFill>
            <a:srgbClr val="00529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ctagon 6">
            <a:extLst>
              <a:ext uri="{FF2B5EF4-FFF2-40B4-BE49-F238E27FC236}">
                <a16:creationId xmlns:a16="http://schemas.microsoft.com/office/drawing/2014/main" id="{22555FB7-AA02-4499-BA0F-4481DFCC986F}"/>
              </a:ext>
            </a:extLst>
          </p:cNvPr>
          <p:cNvSpPr/>
          <p:nvPr/>
        </p:nvSpPr>
        <p:spPr>
          <a:xfrm>
            <a:off x="6619877" y="2433917"/>
            <a:ext cx="1096714" cy="1021277"/>
          </a:xfrm>
          <a:prstGeom prst="octagon">
            <a:avLst/>
          </a:prstGeom>
          <a:solidFill>
            <a:srgbClr val="F281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ctagon 43">
            <a:extLst>
              <a:ext uri="{FF2B5EF4-FFF2-40B4-BE49-F238E27FC236}">
                <a16:creationId xmlns:a16="http://schemas.microsoft.com/office/drawing/2014/main" id="{9DBD4A87-FE15-4B39-9B05-EA8EA9379335}"/>
              </a:ext>
            </a:extLst>
          </p:cNvPr>
          <p:cNvSpPr/>
          <p:nvPr/>
        </p:nvSpPr>
        <p:spPr>
          <a:xfrm>
            <a:off x="8448677" y="2433917"/>
            <a:ext cx="1096714" cy="1021277"/>
          </a:xfrm>
          <a:prstGeom prst="octagon">
            <a:avLst/>
          </a:prstGeom>
          <a:solidFill>
            <a:srgbClr val="F281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ctagon 44">
            <a:extLst>
              <a:ext uri="{FF2B5EF4-FFF2-40B4-BE49-F238E27FC236}">
                <a16:creationId xmlns:a16="http://schemas.microsoft.com/office/drawing/2014/main" id="{174FC5AD-DBDA-4A61-861B-792E63D7A4C8}"/>
              </a:ext>
            </a:extLst>
          </p:cNvPr>
          <p:cNvSpPr/>
          <p:nvPr/>
        </p:nvSpPr>
        <p:spPr>
          <a:xfrm>
            <a:off x="6619877" y="4261285"/>
            <a:ext cx="1096714" cy="1021277"/>
          </a:xfrm>
          <a:prstGeom prst="octagon">
            <a:avLst/>
          </a:prstGeom>
          <a:solidFill>
            <a:srgbClr val="F281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ctagon 45">
            <a:extLst>
              <a:ext uri="{FF2B5EF4-FFF2-40B4-BE49-F238E27FC236}">
                <a16:creationId xmlns:a16="http://schemas.microsoft.com/office/drawing/2014/main" id="{0B0FA080-9728-4F70-9369-D8F7A46C37E5}"/>
              </a:ext>
            </a:extLst>
          </p:cNvPr>
          <p:cNvSpPr/>
          <p:nvPr/>
        </p:nvSpPr>
        <p:spPr>
          <a:xfrm>
            <a:off x="8448677" y="4261285"/>
            <a:ext cx="1096714" cy="1021277"/>
          </a:xfrm>
          <a:prstGeom prst="octagon">
            <a:avLst/>
          </a:prstGeom>
          <a:solidFill>
            <a:srgbClr val="F281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8819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68530-D5AC-3E4A-9C13-1118A1B8B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latin typeface="Chalkduster" panose="03050602040202020205" pitchFamily="66" charset="77"/>
              </a:rPr>
              <a:t>Challenge 2</a:t>
            </a:r>
          </a:p>
        </p:txBody>
      </p:sp>
      <p:pic>
        <p:nvPicPr>
          <p:cNvPr id="5" name="Content Placeholder 4" descr="Calendar&#10;&#10;Description automatically generated with medium confidence">
            <a:extLst>
              <a:ext uri="{FF2B5EF4-FFF2-40B4-BE49-F238E27FC236}">
                <a16:creationId xmlns:a16="http://schemas.microsoft.com/office/drawing/2014/main" id="{7422447A-907B-5F42-8224-8F3522194F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7332" y="2034333"/>
            <a:ext cx="2579450" cy="3350680"/>
          </a:xfrm>
        </p:spPr>
      </p:pic>
      <p:pic>
        <p:nvPicPr>
          <p:cNvPr id="7" name="Picture 6" descr="Table, calendar&#10;&#10;Description automatically generated">
            <a:extLst>
              <a:ext uri="{FF2B5EF4-FFF2-40B4-BE49-F238E27FC236}">
                <a16:creationId xmlns:a16="http://schemas.microsoft.com/office/drawing/2014/main" id="{4319552F-1832-6C4F-8558-394DDDDA61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3500" y="2034333"/>
            <a:ext cx="2649675" cy="3384185"/>
          </a:xfrm>
          <a:prstGeom prst="rect">
            <a:avLst/>
          </a:prstGeom>
        </p:spPr>
      </p:pic>
      <p:pic>
        <p:nvPicPr>
          <p:cNvPr id="9" name="Picture 8" descr="Calendar&#10;&#10;Description automatically generated">
            <a:extLst>
              <a:ext uri="{FF2B5EF4-FFF2-40B4-BE49-F238E27FC236}">
                <a16:creationId xmlns:a16="http://schemas.microsoft.com/office/drawing/2014/main" id="{CD086CCD-8786-7D4A-B82B-D5CFD5C554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44919" y="2034333"/>
            <a:ext cx="2579450" cy="3384185"/>
          </a:xfrm>
          <a:prstGeom prst="rect">
            <a:avLst/>
          </a:prstGeom>
        </p:spPr>
      </p:pic>
      <p:sp>
        <p:nvSpPr>
          <p:cNvPr id="10" name="5-point Star 9">
            <a:extLst>
              <a:ext uri="{FF2B5EF4-FFF2-40B4-BE49-F238E27FC236}">
                <a16:creationId xmlns:a16="http://schemas.microsoft.com/office/drawing/2014/main" id="{EFED87E5-19FA-DC4D-B25F-2DE5B1E7B565}"/>
              </a:ext>
            </a:extLst>
          </p:cNvPr>
          <p:cNvSpPr/>
          <p:nvPr/>
        </p:nvSpPr>
        <p:spPr>
          <a:xfrm>
            <a:off x="879553" y="2034333"/>
            <a:ext cx="161538" cy="27154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5-point Star 10">
            <a:extLst>
              <a:ext uri="{FF2B5EF4-FFF2-40B4-BE49-F238E27FC236}">
                <a16:creationId xmlns:a16="http://schemas.microsoft.com/office/drawing/2014/main" id="{8D8CD86F-AA78-A846-A18F-34A2B68AB90E}"/>
              </a:ext>
            </a:extLst>
          </p:cNvPr>
          <p:cNvSpPr/>
          <p:nvPr/>
        </p:nvSpPr>
        <p:spPr>
          <a:xfrm>
            <a:off x="4810192" y="2034332"/>
            <a:ext cx="161538" cy="27154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5-point Star 12">
            <a:extLst>
              <a:ext uri="{FF2B5EF4-FFF2-40B4-BE49-F238E27FC236}">
                <a16:creationId xmlns:a16="http://schemas.microsoft.com/office/drawing/2014/main" id="{D22C23FC-504C-5942-B85E-7EEC240C950B}"/>
              </a:ext>
            </a:extLst>
          </p:cNvPr>
          <p:cNvSpPr/>
          <p:nvPr/>
        </p:nvSpPr>
        <p:spPr>
          <a:xfrm>
            <a:off x="4810192" y="2305877"/>
            <a:ext cx="161538" cy="27154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5-point Star 13">
            <a:extLst>
              <a:ext uri="{FF2B5EF4-FFF2-40B4-BE49-F238E27FC236}">
                <a16:creationId xmlns:a16="http://schemas.microsoft.com/office/drawing/2014/main" id="{ABFA5922-EF0C-C241-8177-0AB05988E38F}"/>
              </a:ext>
            </a:extLst>
          </p:cNvPr>
          <p:cNvSpPr/>
          <p:nvPr/>
        </p:nvSpPr>
        <p:spPr>
          <a:xfrm>
            <a:off x="9046024" y="2006572"/>
            <a:ext cx="161538" cy="27154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5E2D6E8B-9D46-8B4B-ACED-20B35DF8E020}"/>
              </a:ext>
            </a:extLst>
          </p:cNvPr>
          <p:cNvSpPr/>
          <p:nvPr/>
        </p:nvSpPr>
        <p:spPr>
          <a:xfrm>
            <a:off x="9062987" y="2264607"/>
            <a:ext cx="161538" cy="27154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1391F89A-477E-1C4F-88FF-1542D9D535E7}"/>
              </a:ext>
            </a:extLst>
          </p:cNvPr>
          <p:cNvSpPr/>
          <p:nvPr/>
        </p:nvSpPr>
        <p:spPr>
          <a:xfrm>
            <a:off x="9044919" y="2536152"/>
            <a:ext cx="161538" cy="27154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8944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4C1A3-CBE0-D64C-8737-114A1D1A4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latin typeface="Chalkduster" panose="03050602040202020205" pitchFamily="66" charset="77"/>
              </a:rPr>
              <a:t>Challenge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06175C-D9AA-804B-9E50-178C7353E0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Chalkduster" panose="03050602040202020205" pitchFamily="66" charset="77"/>
              </a:rPr>
              <a:t>For the 3</a:t>
            </a:r>
            <a:r>
              <a:rPr lang="en-US" sz="3200" baseline="30000" dirty="0">
                <a:latin typeface="Chalkduster" panose="03050602040202020205" pitchFamily="66" charset="77"/>
              </a:rPr>
              <a:t>rd</a:t>
            </a:r>
            <a:r>
              <a:rPr lang="en-US" sz="3200" dirty="0">
                <a:latin typeface="Chalkduster" panose="03050602040202020205" pitchFamily="66" charset="77"/>
              </a:rPr>
              <a:t> challenge we would like you to draw your own picture showing an example of any type of symmetry. Remember to add detail to your drawings, making sure they are symmetrical.</a:t>
            </a:r>
          </a:p>
          <a:p>
            <a:pPr marL="0" indent="0">
              <a:buNone/>
            </a:pPr>
            <a:r>
              <a:rPr lang="en-US" sz="3200" dirty="0">
                <a:latin typeface="Chalkduster" panose="03050602040202020205" pitchFamily="66" charset="77"/>
              </a:rPr>
              <a:t> Be creative and enjoy.</a:t>
            </a:r>
          </a:p>
        </p:txBody>
      </p:sp>
    </p:spTree>
    <p:extLst>
      <p:ext uri="{BB962C8B-B14F-4D97-AF65-F5344CB8AC3E}">
        <p14:creationId xmlns:p14="http://schemas.microsoft.com/office/powerpoint/2010/main" val="12731615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{0C38BB42-0F8F-6A41-8D5D-13B1F106B960}tf10001061</Template>
  <TotalTime>183</TotalTime>
  <Words>337</Words>
  <Application>Microsoft Macintosh PowerPoint</Application>
  <PresentationFormat>Widescreen</PresentationFormat>
  <Paragraphs>41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Chalkduster</vt:lpstr>
      <vt:lpstr>Tw Cen MT</vt:lpstr>
      <vt:lpstr>Tw Cen MT Condensed</vt:lpstr>
      <vt:lpstr>Twinkl</vt:lpstr>
      <vt:lpstr>Wingdings 3</vt:lpstr>
      <vt:lpstr>Integral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Challenge 1</vt:lpstr>
      <vt:lpstr>PowerPoint Presentation</vt:lpstr>
      <vt:lpstr>PowerPoint Presentation</vt:lpstr>
      <vt:lpstr>Challenge 2</vt:lpstr>
      <vt:lpstr>Challenge 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Rees-Evans (Pontarddulais Primary School)</dc:creator>
  <cp:lastModifiedBy>E Rees-Evans (Pontarddulais Primary School)</cp:lastModifiedBy>
  <cp:revision>9</cp:revision>
  <dcterms:created xsi:type="dcterms:W3CDTF">2021-01-28T10:19:29Z</dcterms:created>
  <dcterms:modified xsi:type="dcterms:W3CDTF">2021-01-28T13:23:07Z</dcterms:modified>
</cp:coreProperties>
</file>