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Lst>
  <p:sldIdLst>
    <p:sldId id="256" r:id="rId2"/>
    <p:sldId id="290" r:id="rId3"/>
    <p:sldId id="289" r:id="rId4"/>
    <p:sldId id="270" r:id="rId5"/>
    <p:sldId id="271" r:id="rId6"/>
    <p:sldId id="272" r:id="rId7"/>
    <p:sldId id="274" r:id="rId8"/>
    <p:sldId id="275" r:id="rId9"/>
    <p:sldId id="276" r:id="rId10"/>
    <p:sldId id="287" r:id="rId11"/>
    <p:sldId id="286" r:id="rId12"/>
    <p:sldId id="278" r:id="rId13"/>
    <p:sldId id="279" r:id="rId14"/>
    <p:sldId id="280" r:id="rId15"/>
    <p:sldId id="273" r:id="rId16"/>
    <p:sldId id="281" r:id="rId17"/>
    <p:sldId id="282" r:id="rId18"/>
    <p:sldId id="283" r:id="rId19"/>
    <p:sldId id="284" r:id="rId20"/>
    <p:sldId id="285" r:id="rId21"/>
    <p:sldId id="258" r:id="rId22"/>
    <p:sldId id="288" r:id="rId23"/>
    <p:sldId id="257" r:id="rId24"/>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9753"/>
    <p:restoredTop sz="95940"/>
  </p:normalViewPr>
  <p:slideViewPr>
    <p:cSldViewPr snapToGrid="0" snapToObjects="1">
      <p:cViewPr varScale="1">
        <p:scale>
          <a:sx n="44" d="100"/>
          <a:sy n="44" d="100"/>
        </p:scale>
        <p:origin x="216" y="172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diagrams/_rels/data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diagrams/_rels/data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_rels/drawing1.xml.rels><?xml version="1.0" encoding="UTF-8" standalone="yes"?>
<Relationships xmlns="http://schemas.openxmlformats.org/package/2006/relationships"><Relationship Id="rId8" Type="http://schemas.openxmlformats.org/officeDocument/2006/relationships/image" Target="../media/image14.svg"/><Relationship Id="rId3" Type="http://schemas.openxmlformats.org/officeDocument/2006/relationships/image" Target="../media/image9.png"/><Relationship Id="rId7" Type="http://schemas.openxmlformats.org/officeDocument/2006/relationships/image" Target="../media/image13.png"/><Relationship Id="rId2" Type="http://schemas.openxmlformats.org/officeDocument/2006/relationships/image" Target="../media/image8.svg"/><Relationship Id="rId1" Type="http://schemas.openxmlformats.org/officeDocument/2006/relationships/image" Target="../media/image7.png"/><Relationship Id="rId6" Type="http://schemas.openxmlformats.org/officeDocument/2006/relationships/image" Target="../media/image12.svg"/><Relationship Id="rId5" Type="http://schemas.openxmlformats.org/officeDocument/2006/relationships/image" Target="../media/image11.png"/><Relationship Id="rId10" Type="http://schemas.openxmlformats.org/officeDocument/2006/relationships/image" Target="../media/image16.svg"/><Relationship Id="rId4" Type="http://schemas.openxmlformats.org/officeDocument/2006/relationships/image" Target="../media/image10.svg"/><Relationship Id="rId9" Type="http://schemas.openxmlformats.org/officeDocument/2006/relationships/image" Target="../media/image15.png"/></Relationships>
</file>

<file path=ppt/diagrams/_rels/drawing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svg"/><Relationship Id="rId1" Type="http://schemas.openxmlformats.org/officeDocument/2006/relationships/image" Target="../media/image19.png"/><Relationship Id="rId6" Type="http://schemas.openxmlformats.org/officeDocument/2006/relationships/image" Target="../media/image24.svg"/><Relationship Id="rId5" Type="http://schemas.openxmlformats.org/officeDocument/2006/relationships/image" Target="../media/image23.png"/><Relationship Id="rId4" Type="http://schemas.openxmlformats.org/officeDocument/2006/relationships/image" Target="../media/image22.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18/5/colors/Iconchunking_neutralbg_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a:alpha val="0"/>
      </a:schemeClr>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bg1">
        <a:lumMod val="95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4526CA8F-40E2-473A-B10C-BDE0FAA126BE}" type="doc">
      <dgm:prSet loTypeId="urn:microsoft.com/office/officeart/2018/2/layout/IconCircleList" loCatId="icon" qsTypeId="urn:microsoft.com/office/officeart/2005/8/quickstyle/simple1" qsCatId="simple" csTypeId="urn:microsoft.com/office/officeart/2005/8/colors/accent1_2" csCatId="accent1" phldr="1"/>
      <dgm:spPr/>
      <dgm:t>
        <a:bodyPr/>
        <a:lstStyle/>
        <a:p>
          <a:endParaRPr lang="en-US"/>
        </a:p>
      </dgm:t>
    </dgm:pt>
    <dgm:pt modelId="{AC06F445-6845-4397-9109-CDDBB909FDE7}">
      <dgm:prSet/>
      <dgm:spPr/>
      <dgm:t>
        <a:bodyPr/>
        <a:lstStyle/>
        <a:p>
          <a:pPr>
            <a:lnSpc>
              <a:spcPct val="100000"/>
            </a:lnSpc>
          </a:pPr>
          <a:r>
            <a:rPr lang="en-US"/>
            <a:t>Give examples of when you would use or read an explanation text?</a:t>
          </a:r>
        </a:p>
      </dgm:t>
    </dgm:pt>
    <dgm:pt modelId="{90FE7883-B48B-4B01-B9E8-5131EDE8AAF2}" type="parTrans" cxnId="{A9DB5DF8-DA6A-4B07-A3E1-EEA18824A927}">
      <dgm:prSet/>
      <dgm:spPr/>
      <dgm:t>
        <a:bodyPr/>
        <a:lstStyle/>
        <a:p>
          <a:endParaRPr lang="en-US"/>
        </a:p>
      </dgm:t>
    </dgm:pt>
    <dgm:pt modelId="{E2090486-7FDD-4284-B654-5BBC2121B8F6}" type="sibTrans" cxnId="{A9DB5DF8-DA6A-4B07-A3E1-EEA18824A927}">
      <dgm:prSet/>
      <dgm:spPr/>
      <dgm:t>
        <a:bodyPr/>
        <a:lstStyle/>
        <a:p>
          <a:pPr>
            <a:lnSpc>
              <a:spcPct val="100000"/>
            </a:lnSpc>
          </a:pPr>
          <a:endParaRPr lang="en-US"/>
        </a:p>
      </dgm:t>
    </dgm:pt>
    <dgm:pt modelId="{440CC4F3-6AB3-4C36-B482-1FD19505F3B5}">
      <dgm:prSet/>
      <dgm:spPr/>
      <dgm:t>
        <a:bodyPr/>
        <a:lstStyle/>
        <a:p>
          <a:pPr>
            <a:lnSpc>
              <a:spcPct val="100000"/>
            </a:lnSpc>
          </a:pPr>
          <a:r>
            <a:rPr lang="en-US"/>
            <a:t>Why would you write an explanation text?</a:t>
          </a:r>
        </a:p>
      </dgm:t>
    </dgm:pt>
    <dgm:pt modelId="{79E9F049-4F4C-4FCD-A2A6-8A37AE924C46}" type="parTrans" cxnId="{D3F36105-992B-4FD5-A21E-09DB9246F716}">
      <dgm:prSet/>
      <dgm:spPr/>
      <dgm:t>
        <a:bodyPr/>
        <a:lstStyle/>
        <a:p>
          <a:endParaRPr lang="en-US"/>
        </a:p>
      </dgm:t>
    </dgm:pt>
    <dgm:pt modelId="{102B7E39-5A75-47AA-9A70-B8FA80FB30F1}" type="sibTrans" cxnId="{D3F36105-992B-4FD5-A21E-09DB9246F716}">
      <dgm:prSet/>
      <dgm:spPr/>
      <dgm:t>
        <a:bodyPr/>
        <a:lstStyle/>
        <a:p>
          <a:pPr>
            <a:lnSpc>
              <a:spcPct val="100000"/>
            </a:lnSpc>
          </a:pPr>
          <a:endParaRPr lang="en-US"/>
        </a:p>
      </dgm:t>
    </dgm:pt>
    <dgm:pt modelId="{156B3F6C-3D2F-41B3-8D6F-B8E0455214E0}">
      <dgm:prSet/>
      <dgm:spPr/>
      <dgm:t>
        <a:bodyPr/>
        <a:lstStyle/>
        <a:p>
          <a:pPr>
            <a:lnSpc>
              <a:spcPct val="100000"/>
            </a:lnSpc>
          </a:pPr>
          <a:r>
            <a:rPr lang="en-US"/>
            <a:t>What are the main features of an explanation text?</a:t>
          </a:r>
        </a:p>
      </dgm:t>
    </dgm:pt>
    <dgm:pt modelId="{58299050-70A4-484E-8640-E0E8B852EBF5}" type="parTrans" cxnId="{EC6EB691-1B78-47D9-8CBF-EF073F5FCD2D}">
      <dgm:prSet/>
      <dgm:spPr/>
      <dgm:t>
        <a:bodyPr/>
        <a:lstStyle/>
        <a:p>
          <a:endParaRPr lang="en-US"/>
        </a:p>
      </dgm:t>
    </dgm:pt>
    <dgm:pt modelId="{84F6A6FE-BA32-4D30-9B9B-2397E47972F9}" type="sibTrans" cxnId="{EC6EB691-1B78-47D9-8CBF-EF073F5FCD2D}">
      <dgm:prSet/>
      <dgm:spPr/>
      <dgm:t>
        <a:bodyPr/>
        <a:lstStyle/>
        <a:p>
          <a:pPr>
            <a:lnSpc>
              <a:spcPct val="100000"/>
            </a:lnSpc>
          </a:pPr>
          <a:endParaRPr lang="en-US"/>
        </a:p>
      </dgm:t>
    </dgm:pt>
    <dgm:pt modelId="{6E092E7B-162B-4407-880D-67D11936AD76}">
      <dgm:prSet/>
      <dgm:spPr/>
      <dgm:t>
        <a:bodyPr/>
        <a:lstStyle/>
        <a:p>
          <a:pPr>
            <a:lnSpc>
              <a:spcPct val="100000"/>
            </a:lnSpc>
          </a:pPr>
          <a:r>
            <a:rPr lang="en-US"/>
            <a:t>Write five examples of ‘ Causal Language’</a:t>
          </a:r>
        </a:p>
      </dgm:t>
    </dgm:pt>
    <dgm:pt modelId="{30C4BDE2-DFB0-41A5-854A-0EC4B0235A6C}" type="parTrans" cxnId="{31969B6D-94CD-4F42-9D9F-50AA61942A2B}">
      <dgm:prSet/>
      <dgm:spPr/>
      <dgm:t>
        <a:bodyPr/>
        <a:lstStyle/>
        <a:p>
          <a:endParaRPr lang="en-US"/>
        </a:p>
      </dgm:t>
    </dgm:pt>
    <dgm:pt modelId="{6DD0C041-8844-48B1-ABC9-1BA7072F7094}" type="sibTrans" cxnId="{31969B6D-94CD-4F42-9D9F-50AA61942A2B}">
      <dgm:prSet/>
      <dgm:spPr/>
      <dgm:t>
        <a:bodyPr/>
        <a:lstStyle/>
        <a:p>
          <a:pPr>
            <a:lnSpc>
              <a:spcPct val="100000"/>
            </a:lnSpc>
          </a:pPr>
          <a:endParaRPr lang="en-US"/>
        </a:p>
      </dgm:t>
    </dgm:pt>
    <dgm:pt modelId="{B45D3D6D-4DEF-4320-8202-20D69300EF2B}">
      <dgm:prSet/>
      <dgm:spPr/>
      <dgm:t>
        <a:bodyPr/>
        <a:lstStyle/>
        <a:p>
          <a:pPr>
            <a:lnSpc>
              <a:spcPct val="100000"/>
            </a:lnSpc>
          </a:pPr>
          <a:r>
            <a:rPr lang="en-US"/>
            <a:t>Write five examples of Time / sequential connectives</a:t>
          </a:r>
        </a:p>
      </dgm:t>
    </dgm:pt>
    <dgm:pt modelId="{6E691EBC-BDC1-4A19-AB17-641E77EB2F2E}" type="parTrans" cxnId="{A27C499C-5787-4F11-BB2A-8AC6AD12940D}">
      <dgm:prSet/>
      <dgm:spPr/>
      <dgm:t>
        <a:bodyPr/>
        <a:lstStyle/>
        <a:p>
          <a:endParaRPr lang="en-US"/>
        </a:p>
      </dgm:t>
    </dgm:pt>
    <dgm:pt modelId="{049443A2-DB9D-4934-BBB2-0CE57965EA3C}" type="sibTrans" cxnId="{A27C499C-5787-4F11-BB2A-8AC6AD12940D}">
      <dgm:prSet/>
      <dgm:spPr/>
      <dgm:t>
        <a:bodyPr/>
        <a:lstStyle/>
        <a:p>
          <a:endParaRPr lang="en-US"/>
        </a:p>
      </dgm:t>
    </dgm:pt>
    <dgm:pt modelId="{1845B49E-AED9-43DE-8733-74D0B3002A8E}" type="pres">
      <dgm:prSet presAssocID="{4526CA8F-40E2-473A-B10C-BDE0FAA126BE}" presName="root" presStyleCnt="0">
        <dgm:presLayoutVars>
          <dgm:dir/>
          <dgm:resizeHandles val="exact"/>
        </dgm:presLayoutVars>
      </dgm:prSet>
      <dgm:spPr/>
    </dgm:pt>
    <dgm:pt modelId="{0652DA5F-AF6B-4DB2-BCA1-FD78BDD4507A}" type="pres">
      <dgm:prSet presAssocID="{4526CA8F-40E2-473A-B10C-BDE0FAA126BE}" presName="container" presStyleCnt="0">
        <dgm:presLayoutVars>
          <dgm:dir/>
          <dgm:resizeHandles val="exact"/>
        </dgm:presLayoutVars>
      </dgm:prSet>
      <dgm:spPr/>
    </dgm:pt>
    <dgm:pt modelId="{C80B0D70-CE46-4A2E-B1C1-F8FF4F471407}" type="pres">
      <dgm:prSet presAssocID="{AC06F445-6845-4397-9109-CDDBB909FDE7}" presName="compNode" presStyleCnt="0"/>
      <dgm:spPr/>
    </dgm:pt>
    <dgm:pt modelId="{270278A4-E600-4159-8BC0-B39D5A50EE02}" type="pres">
      <dgm:prSet presAssocID="{AC06F445-6845-4397-9109-CDDBB909FDE7}" presName="iconBgRect" presStyleLbl="bgShp" presStyleIdx="0" presStyleCnt="5"/>
      <dgm:spPr/>
    </dgm:pt>
    <dgm:pt modelId="{FFD91333-3D6D-4F1A-9D45-304E2B433859}" type="pres">
      <dgm:prSet presAssocID="{AC06F445-6845-4397-9109-CDDBB909FDE7}" presName="iconRect" presStyleLbl="node1" presStyleIdx="0" presStyleCnt="5"/>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Open Book"/>
        </a:ext>
      </dgm:extLst>
    </dgm:pt>
    <dgm:pt modelId="{E9B70721-D016-46C7-B518-C9F5A6BFD391}" type="pres">
      <dgm:prSet presAssocID="{AC06F445-6845-4397-9109-CDDBB909FDE7}" presName="spaceRect" presStyleCnt="0"/>
      <dgm:spPr/>
    </dgm:pt>
    <dgm:pt modelId="{5929DC2C-B3DB-4612-B484-C46CCFFBFB9C}" type="pres">
      <dgm:prSet presAssocID="{AC06F445-6845-4397-9109-CDDBB909FDE7}" presName="textRect" presStyleLbl="revTx" presStyleIdx="0" presStyleCnt="5">
        <dgm:presLayoutVars>
          <dgm:chMax val="1"/>
          <dgm:chPref val="1"/>
        </dgm:presLayoutVars>
      </dgm:prSet>
      <dgm:spPr/>
    </dgm:pt>
    <dgm:pt modelId="{0170C4DB-A3D4-48D3-86A2-144BB90D14A6}" type="pres">
      <dgm:prSet presAssocID="{E2090486-7FDD-4284-B654-5BBC2121B8F6}" presName="sibTrans" presStyleLbl="sibTrans2D1" presStyleIdx="0" presStyleCnt="0"/>
      <dgm:spPr/>
    </dgm:pt>
    <dgm:pt modelId="{625E617B-3498-4B44-9BF9-D74093CEE701}" type="pres">
      <dgm:prSet presAssocID="{440CC4F3-6AB3-4C36-B482-1FD19505F3B5}" presName="compNode" presStyleCnt="0"/>
      <dgm:spPr/>
    </dgm:pt>
    <dgm:pt modelId="{FBD09377-AE7E-4620-B147-BA034226CABA}" type="pres">
      <dgm:prSet presAssocID="{440CC4F3-6AB3-4C36-B482-1FD19505F3B5}" presName="iconBgRect" presStyleLbl="bgShp" presStyleIdx="1" presStyleCnt="5"/>
      <dgm:spPr/>
    </dgm:pt>
    <dgm:pt modelId="{73820D75-89DE-4004-A5F3-8849E46FC1DF}" type="pres">
      <dgm:prSet presAssocID="{440CC4F3-6AB3-4C36-B482-1FD19505F3B5}" presName="iconRect" presStyleLbl="node1" presStyleIdx="1" presStyleCnt="5"/>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dgm:spPr>
      <dgm:extLst>
        <a:ext uri="{E40237B7-FDA0-4F09-8148-C483321AD2D9}">
          <dgm14:cNvPr xmlns:dgm14="http://schemas.microsoft.com/office/drawing/2010/diagram" id="0" name="" descr="Pencil"/>
        </a:ext>
      </dgm:extLst>
    </dgm:pt>
    <dgm:pt modelId="{AF19CB20-6795-4AE4-9C77-8FAA494F49C0}" type="pres">
      <dgm:prSet presAssocID="{440CC4F3-6AB3-4C36-B482-1FD19505F3B5}" presName="spaceRect" presStyleCnt="0"/>
      <dgm:spPr/>
    </dgm:pt>
    <dgm:pt modelId="{31B40598-785A-466E-8FDD-9C1CBAB992DA}" type="pres">
      <dgm:prSet presAssocID="{440CC4F3-6AB3-4C36-B482-1FD19505F3B5}" presName="textRect" presStyleLbl="revTx" presStyleIdx="1" presStyleCnt="5">
        <dgm:presLayoutVars>
          <dgm:chMax val="1"/>
          <dgm:chPref val="1"/>
        </dgm:presLayoutVars>
      </dgm:prSet>
      <dgm:spPr/>
    </dgm:pt>
    <dgm:pt modelId="{B8E03DBE-CBD3-4CDE-B02B-4767CD4C8609}" type="pres">
      <dgm:prSet presAssocID="{102B7E39-5A75-47AA-9A70-B8FA80FB30F1}" presName="sibTrans" presStyleLbl="sibTrans2D1" presStyleIdx="0" presStyleCnt="0"/>
      <dgm:spPr/>
    </dgm:pt>
    <dgm:pt modelId="{CF70C5DC-3A03-4D66-B258-9AAF2A5BFD77}" type="pres">
      <dgm:prSet presAssocID="{156B3F6C-3D2F-41B3-8D6F-B8E0455214E0}" presName="compNode" presStyleCnt="0"/>
      <dgm:spPr/>
    </dgm:pt>
    <dgm:pt modelId="{28248A08-CAFB-4DB8-A60F-B5918006D394}" type="pres">
      <dgm:prSet presAssocID="{156B3F6C-3D2F-41B3-8D6F-B8E0455214E0}" presName="iconBgRect" presStyleLbl="bgShp" presStyleIdx="2" presStyleCnt="5"/>
      <dgm:spPr/>
    </dgm:pt>
    <dgm:pt modelId="{2C51A755-1CB7-4A38-8DC9-AEC89C6C1B26}" type="pres">
      <dgm:prSet presAssocID="{156B3F6C-3D2F-41B3-8D6F-B8E0455214E0}" presName="iconRect" presStyleLbl="node1" presStyleIdx="2" presStyleCnt="5"/>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dgm:spPr>
      <dgm:extLst>
        <a:ext uri="{E40237B7-FDA0-4F09-8148-C483321AD2D9}">
          <dgm14:cNvPr xmlns:dgm14="http://schemas.microsoft.com/office/drawing/2010/diagram" id="0" name="" descr="Chat"/>
        </a:ext>
      </dgm:extLst>
    </dgm:pt>
    <dgm:pt modelId="{36947A75-5660-4E5E-BB45-12EF369AA320}" type="pres">
      <dgm:prSet presAssocID="{156B3F6C-3D2F-41B3-8D6F-B8E0455214E0}" presName="spaceRect" presStyleCnt="0"/>
      <dgm:spPr/>
    </dgm:pt>
    <dgm:pt modelId="{48833698-6475-4B7D-8DF7-A733C6E83EE2}" type="pres">
      <dgm:prSet presAssocID="{156B3F6C-3D2F-41B3-8D6F-B8E0455214E0}" presName="textRect" presStyleLbl="revTx" presStyleIdx="2" presStyleCnt="5">
        <dgm:presLayoutVars>
          <dgm:chMax val="1"/>
          <dgm:chPref val="1"/>
        </dgm:presLayoutVars>
      </dgm:prSet>
      <dgm:spPr/>
    </dgm:pt>
    <dgm:pt modelId="{27BE37D6-A115-4877-9666-D2A25872FB3E}" type="pres">
      <dgm:prSet presAssocID="{84F6A6FE-BA32-4D30-9B9B-2397E47972F9}" presName="sibTrans" presStyleLbl="sibTrans2D1" presStyleIdx="0" presStyleCnt="0"/>
      <dgm:spPr/>
    </dgm:pt>
    <dgm:pt modelId="{08EB6D56-4B2F-4266-9AD2-4C6E8288CB73}" type="pres">
      <dgm:prSet presAssocID="{6E092E7B-162B-4407-880D-67D11936AD76}" presName="compNode" presStyleCnt="0"/>
      <dgm:spPr/>
    </dgm:pt>
    <dgm:pt modelId="{5120EE91-DABE-4017-9CC8-58D37520FA88}" type="pres">
      <dgm:prSet presAssocID="{6E092E7B-162B-4407-880D-67D11936AD76}" presName="iconBgRect" presStyleLbl="bgShp" presStyleIdx="3" presStyleCnt="5"/>
      <dgm:spPr/>
    </dgm:pt>
    <dgm:pt modelId="{2383BA66-3268-4F11-ABD9-E13CE5BFD09A}" type="pres">
      <dgm:prSet presAssocID="{6E092E7B-162B-4407-880D-67D11936AD76}" presName="iconRect" presStyleLbl="node1" presStyleIdx="3" presStyleCnt="5"/>
      <dgm:spPr>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dgm:spPr>
      <dgm:extLst>
        <a:ext uri="{E40237B7-FDA0-4F09-8148-C483321AD2D9}">
          <dgm14:cNvPr xmlns:dgm14="http://schemas.microsoft.com/office/drawing/2010/diagram" id="0" name="" descr="Tick"/>
        </a:ext>
      </dgm:extLst>
    </dgm:pt>
    <dgm:pt modelId="{B66CECFC-500B-4F1F-89FD-07A65FCFF2F7}" type="pres">
      <dgm:prSet presAssocID="{6E092E7B-162B-4407-880D-67D11936AD76}" presName="spaceRect" presStyleCnt="0"/>
      <dgm:spPr/>
    </dgm:pt>
    <dgm:pt modelId="{8B95677C-BFB6-4A88-9367-AD7ED773B884}" type="pres">
      <dgm:prSet presAssocID="{6E092E7B-162B-4407-880D-67D11936AD76}" presName="textRect" presStyleLbl="revTx" presStyleIdx="3" presStyleCnt="5">
        <dgm:presLayoutVars>
          <dgm:chMax val="1"/>
          <dgm:chPref val="1"/>
        </dgm:presLayoutVars>
      </dgm:prSet>
      <dgm:spPr/>
    </dgm:pt>
    <dgm:pt modelId="{932619C2-DFB8-4677-838C-C48CBE4FD92E}" type="pres">
      <dgm:prSet presAssocID="{6DD0C041-8844-48B1-ABC9-1BA7072F7094}" presName="sibTrans" presStyleLbl="sibTrans2D1" presStyleIdx="0" presStyleCnt="0"/>
      <dgm:spPr/>
    </dgm:pt>
    <dgm:pt modelId="{BA29FDB5-A8F9-4D3E-99CE-7B3F32A732CA}" type="pres">
      <dgm:prSet presAssocID="{B45D3D6D-4DEF-4320-8202-20D69300EF2B}" presName="compNode" presStyleCnt="0"/>
      <dgm:spPr/>
    </dgm:pt>
    <dgm:pt modelId="{F1F12138-9559-4159-921E-2BE97E1183FC}" type="pres">
      <dgm:prSet presAssocID="{B45D3D6D-4DEF-4320-8202-20D69300EF2B}" presName="iconBgRect" presStyleLbl="bgShp" presStyleIdx="4" presStyleCnt="5"/>
      <dgm:spPr/>
    </dgm:pt>
    <dgm:pt modelId="{6C37F4E2-E95D-4806-9A77-7137F5E19AD2}" type="pres">
      <dgm:prSet presAssocID="{B45D3D6D-4DEF-4320-8202-20D69300EF2B}" presName="iconRect" presStyleLbl="node1" presStyleIdx="4" presStyleCnt="5"/>
      <dgm:spPr>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dgm:spPr>
      <dgm:extLst>
        <a:ext uri="{E40237B7-FDA0-4F09-8148-C483321AD2D9}">
          <dgm14:cNvPr xmlns:dgm14="http://schemas.microsoft.com/office/drawing/2010/diagram" id="0" name="" descr="Document"/>
        </a:ext>
      </dgm:extLst>
    </dgm:pt>
    <dgm:pt modelId="{5E1044FA-48C0-4326-8393-98BFF6F9DB8A}" type="pres">
      <dgm:prSet presAssocID="{B45D3D6D-4DEF-4320-8202-20D69300EF2B}" presName="spaceRect" presStyleCnt="0"/>
      <dgm:spPr/>
    </dgm:pt>
    <dgm:pt modelId="{B7770EBC-616C-4065-9D81-CC046541C2D2}" type="pres">
      <dgm:prSet presAssocID="{B45D3D6D-4DEF-4320-8202-20D69300EF2B}" presName="textRect" presStyleLbl="revTx" presStyleIdx="4" presStyleCnt="5">
        <dgm:presLayoutVars>
          <dgm:chMax val="1"/>
          <dgm:chPref val="1"/>
        </dgm:presLayoutVars>
      </dgm:prSet>
      <dgm:spPr/>
    </dgm:pt>
  </dgm:ptLst>
  <dgm:cxnLst>
    <dgm:cxn modelId="{D3F36105-992B-4FD5-A21E-09DB9246F716}" srcId="{4526CA8F-40E2-473A-B10C-BDE0FAA126BE}" destId="{440CC4F3-6AB3-4C36-B482-1FD19505F3B5}" srcOrd="1" destOrd="0" parTransId="{79E9F049-4F4C-4FCD-A2A6-8A37AE924C46}" sibTransId="{102B7E39-5A75-47AA-9A70-B8FA80FB30F1}"/>
    <dgm:cxn modelId="{B0505F06-E9AC-444A-8EC5-27CE908A02F9}" type="presOf" srcId="{156B3F6C-3D2F-41B3-8D6F-B8E0455214E0}" destId="{48833698-6475-4B7D-8DF7-A733C6E83EE2}" srcOrd="0" destOrd="0" presId="urn:microsoft.com/office/officeart/2018/2/layout/IconCircleList"/>
    <dgm:cxn modelId="{E0B25F37-8DAA-4F8F-8F65-A82FD13F4F2C}" type="presOf" srcId="{B45D3D6D-4DEF-4320-8202-20D69300EF2B}" destId="{B7770EBC-616C-4065-9D81-CC046541C2D2}" srcOrd="0" destOrd="0" presId="urn:microsoft.com/office/officeart/2018/2/layout/IconCircleList"/>
    <dgm:cxn modelId="{5D7B9B45-DE12-4F1D-A2D8-C0AFEF4A57BF}" type="presOf" srcId="{AC06F445-6845-4397-9109-CDDBB909FDE7}" destId="{5929DC2C-B3DB-4612-B484-C46CCFFBFB9C}" srcOrd="0" destOrd="0" presId="urn:microsoft.com/office/officeart/2018/2/layout/IconCircleList"/>
    <dgm:cxn modelId="{C2B0234C-F962-4818-824B-5BEE7C8C451A}" type="presOf" srcId="{440CC4F3-6AB3-4C36-B482-1FD19505F3B5}" destId="{31B40598-785A-466E-8FDD-9C1CBAB992DA}" srcOrd="0" destOrd="0" presId="urn:microsoft.com/office/officeart/2018/2/layout/IconCircleList"/>
    <dgm:cxn modelId="{5FBAF64C-2F4D-46BB-882A-236D2440C8F3}" type="presOf" srcId="{4526CA8F-40E2-473A-B10C-BDE0FAA126BE}" destId="{1845B49E-AED9-43DE-8733-74D0B3002A8E}" srcOrd="0" destOrd="0" presId="urn:microsoft.com/office/officeart/2018/2/layout/IconCircleList"/>
    <dgm:cxn modelId="{92B5496C-E536-4491-8D05-38BC8AAC497C}" type="presOf" srcId="{E2090486-7FDD-4284-B654-5BBC2121B8F6}" destId="{0170C4DB-A3D4-48D3-86A2-144BB90D14A6}" srcOrd="0" destOrd="0" presId="urn:microsoft.com/office/officeart/2018/2/layout/IconCircleList"/>
    <dgm:cxn modelId="{31969B6D-94CD-4F42-9D9F-50AA61942A2B}" srcId="{4526CA8F-40E2-473A-B10C-BDE0FAA126BE}" destId="{6E092E7B-162B-4407-880D-67D11936AD76}" srcOrd="3" destOrd="0" parTransId="{30C4BDE2-DFB0-41A5-854A-0EC4B0235A6C}" sibTransId="{6DD0C041-8844-48B1-ABC9-1BA7072F7094}"/>
    <dgm:cxn modelId="{5809617F-4535-431D-A83F-0E47EA097A07}" type="presOf" srcId="{84F6A6FE-BA32-4D30-9B9B-2397E47972F9}" destId="{27BE37D6-A115-4877-9666-D2A25872FB3E}" srcOrd="0" destOrd="0" presId="urn:microsoft.com/office/officeart/2018/2/layout/IconCircleList"/>
    <dgm:cxn modelId="{EC6EB691-1B78-47D9-8CBF-EF073F5FCD2D}" srcId="{4526CA8F-40E2-473A-B10C-BDE0FAA126BE}" destId="{156B3F6C-3D2F-41B3-8D6F-B8E0455214E0}" srcOrd="2" destOrd="0" parTransId="{58299050-70A4-484E-8640-E0E8B852EBF5}" sibTransId="{84F6A6FE-BA32-4D30-9B9B-2397E47972F9}"/>
    <dgm:cxn modelId="{A27C499C-5787-4F11-BB2A-8AC6AD12940D}" srcId="{4526CA8F-40E2-473A-B10C-BDE0FAA126BE}" destId="{B45D3D6D-4DEF-4320-8202-20D69300EF2B}" srcOrd="4" destOrd="0" parTransId="{6E691EBC-BDC1-4A19-AB17-641E77EB2F2E}" sibTransId="{049443A2-DB9D-4934-BBB2-0CE57965EA3C}"/>
    <dgm:cxn modelId="{352B78AB-96EE-455E-BE07-459A6F60E47D}" type="presOf" srcId="{6E092E7B-162B-4407-880D-67D11936AD76}" destId="{8B95677C-BFB6-4A88-9367-AD7ED773B884}" srcOrd="0" destOrd="0" presId="urn:microsoft.com/office/officeart/2018/2/layout/IconCircleList"/>
    <dgm:cxn modelId="{9C8707B9-5E07-41A5-8FE8-2AD528CF1C09}" type="presOf" srcId="{102B7E39-5A75-47AA-9A70-B8FA80FB30F1}" destId="{B8E03DBE-CBD3-4CDE-B02B-4767CD4C8609}" srcOrd="0" destOrd="0" presId="urn:microsoft.com/office/officeart/2018/2/layout/IconCircleList"/>
    <dgm:cxn modelId="{E778E2EE-7638-4608-A6DD-45483F069FE1}" type="presOf" srcId="{6DD0C041-8844-48B1-ABC9-1BA7072F7094}" destId="{932619C2-DFB8-4677-838C-C48CBE4FD92E}" srcOrd="0" destOrd="0" presId="urn:microsoft.com/office/officeart/2018/2/layout/IconCircleList"/>
    <dgm:cxn modelId="{A9DB5DF8-DA6A-4B07-A3E1-EEA18824A927}" srcId="{4526CA8F-40E2-473A-B10C-BDE0FAA126BE}" destId="{AC06F445-6845-4397-9109-CDDBB909FDE7}" srcOrd="0" destOrd="0" parTransId="{90FE7883-B48B-4B01-B9E8-5131EDE8AAF2}" sibTransId="{E2090486-7FDD-4284-B654-5BBC2121B8F6}"/>
    <dgm:cxn modelId="{E4710EB5-8CD8-4839-9E21-34B87FF33D57}" type="presParOf" srcId="{1845B49E-AED9-43DE-8733-74D0B3002A8E}" destId="{0652DA5F-AF6B-4DB2-BCA1-FD78BDD4507A}" srcOrd="0" destOrd="0" presId="urn:microsoft.com/office/officeart/2018/2/layout/IconCircleList"/>
    <dgm:cxn modelId="{60F91A73-BFF8-4EC5-9B8D-2AE856CC70F3}" type="presParOf" srcId="{0652DA5F-AF6B-4DB2-BCA1-FD78BDD4507A}" destId="{C80B0D70-CE46-4A2E-B1C1-F8FF4F471407}" srcOrd="0" destOrd="0" presId="urn:microsoft.com/office/officeart/2018/2/layout/IconCircleList"/>
    <dgm:cxn modelId="{357339FC-C12E-4D34-8CE7-EBF3A64006E3}" type="presParOf" srcId="{C80B0D70-CE46-4A2E-B1C1-F8FF4F471407}" destId="{270278A4-E600-4159-8BC0-B39D5A50EE02}" srcOrd="0" destOrd="0" presId="urn:microsoft.com/office/officeart/2018/2/layout/IconCircleList"/>
    <dgm:cxn modelId="{267CA600-8B27-45B9-82B6-D22893FD40A4}" type="presParOf" srcId="{C80B0D70-CE46-4A2E-B1C1-F8FF4F471407}" destId="{FFD91333-3D6D-4F1A-9D45-304E2B433859}" srcOrd="1" destOrd="0" presId="urn:microsoft.com/office/officeart/2018/2/layout/IconCircleList"/>
    <dgm:cxn modelId="{6F0EE3D2-CCFE-4E0F-AB39-946ADFE0C2DD}" type="presParOf" srcId="{C80B0D70-CE46-4A2E-B1C1-F8FF4F471407}" destId="{E9B70721-D016-46C7-B518-C9F5A6BFD391}" srcOrd="2" destOrd="0" presId="urn:microsoft.com/office/officeart/2018/2/layout/IconCircleList"/>
    <dgm:cxn modelId="{EB9CEEB1-23E2-4553-BAA7-AF9CA9D63647}" type="presParOf" srcId="{C80B0D70-CE46-4A2E-B1C1-F8FF4F471407}" destId="{5929DC2C-B3DB-4612-B484-C46CCFFBFB9C}" srcOrd="3" destOrd="0" presId="urn:microsoft.com/office/officeart/2018/2/layout/IconCircleList"/>
    <dgm:cxn modelId="{71214897-AF9A-45E2-A904-A6B456D730EE}" type="presParOf" srcId="{0652DA5F-AF6B-4DB2-BCA1-FD78BDD4507A}" destId="{0170C4DB-A3D4-48D3-86A2-144BB90D14A6}" srcOrd="1" destOrd="0" presId="urn:microsoft.com/office/officeart/2018/2/layout/IconCircleList"/>
    <dgm:cxn modelId="{E173921C-D37F-44DB-BC99-8E71207E7760}" type="presParOf" srcId="{0652DA5F-AF6B-4DB2-BCA1-FD78BDD4507A}" destId="{625E617B-3498-4B44-9BF9-D74093CEE701}" srcOrd="2" destOrd="0" presId="urn:microsoft.com/office/officeart/2018/2/layout/IconCircleList"/>
    <dgm:cxn modelId="{DD0BFF8F-5C56-4FD3-BD1F-8A7C752F370B}" type="presParOf" srcId="{625E617B-3498-4B44-9BF9-D74093CEE701}" destId="{FBD09377-AE7E-4620-B147-BA034226CABA}" srcOrd="0" destOrd="0" presId="urn:microsoft.com/office/officeart/2018/2/layout/IconCircleList"/>
    <dgm:cxn modelId="{F16EE8A3-A60E-41A1-93DD-0A4A07C0118B}" type="presParOf" srcId="{625E617B-3498-4B44-9BF9-D74093CEE701}" destId="{73820D75-89DE-4004-A5F3-8849E46FC1DF}" srcOrd="1" destOrd="0" presId="urn:microsoft.com/office/officeart/2018/2/layout/IconCircleList"/>
    <dgm:cxn modelId="{8163C395-BFB8-4E77-BC2F-F041A751FADB}" type="presParOf" srcId="{625E617B-3498-4B44-9BF9-D74093CEE701}" destId="{AF19CB20-6795-4AE4-9C77-8FAA494F49C0}" srcOrd="2" destOrd="0" presId="urn:microsoft.com/office/officeart/2018/2/layout/IconCircleList"/>
    <dgm:cxn modelId="{7112A01C-49E9-4C8E-951F-88FE6F7012D0}" type="presParOf" srcId="{625E617B-3498-4B44-9BF9-D74093CEE701}" destId="{31B40598-785A-466E-8FDD-9C1CBAB992DA}" srcOrd="3" destOrd="0" presId="urn:microsoft.com/office/officeart/2018/2/layout/IconCircleList"/>
    <dgm:cxn modelId="{4028951A-1DE6-45A4-AA27-988F3B8B5FBC}" type="presParOf" srcId="{0652DA5F-AF6B-4DB2-BCA1-FD78BDD4507A}" destId="{B8E03DBE-CBD3-4CDE-B02B-4767CD4C8609}" srcOrd="3" destOrd="0" presId="urn:microsoft.com/office/officeart/2018/2/layout/IconCircleList"/>
    <dgm:cxn modelId="{95FA5AE7-58F0-42C4-B984-84197DCA4AAA}" type="presParOf" srcId="{0652DA5F-AF6B-4DB2-BCA1-FD78BDD4507A}" destId="{CF70C5DC-3A03-4D66-B258-9AAF2A5BFD77}" srcOrd="4" destOrd="0" presId="urn:microsoft.com/office/officeart/2018/2/layout/IconCircleList"/>
    <dgm:cxn modelId="{2485D4D7-DC7D-46AE-B433-0DA9D782BF1B}" type="presParOf" srcId="{CF70C5DC-3A03-4D66-B258-9AAF2A5BFD77}" destId="{28248A08-CAFB-4DB8-A60F-B5918006D394}" srcOrd="0" destOrd="0" presId="urn:microsoft.com/office/officeart/2018/2/layout/IconCircleList"/>
    <dgm:cxn modelId="{312C2352-B1D7-4989-BCF1-F221D26B5E46}" type="presParOf" srcId="{CF70C5DC-3A03-4D66-B258-9AAF2A5BFD77}" destId="{2C51A755-1CB7-4A38-8DC9-AEC89C6C1B26}" srcOrd="1" destOrd="0" presId="urn:microsoft.com/office/officeart/2018/2/layout/IconCircleList"/>
    <dgm:cxn modelId="{A2581187-429E-4D32-A198-CF26CF382CBA}" type="presParOf" srcId="{CF70C5DC-3A03-4D66-B258-9AAF2A5BFD77}" destId="{36947A75-5660-4E5E-BB45-12EF369AA320}" srcOrd="2" destOrd="0" presId="urn:microsoft.com/office/officeart/2018/2/layout/IconCircleList"/>
    <dgm:cxn modelId="{2CBC65BE-1190-4D6A-9521-6784C459E896}" type="presParOf" srcId="{CF70C5DC-3A03-4D66-B258-9AAF2A5BFD77}" destId="{48833698-6475-4B7D-8DF7-A733C6E83EE2}" srcOrd="3" destOrd="0" presId="urn:microsoft.com/office/officeart/2018/2/layout/IconCircleList"/>
    <dgm:cxn modelId="{1B9AF784-F2CA-49E2-80E9-F7DDEC95D322}" type="presParOf" srcId="{0652DA5F-AF6B-4DB2-BCA1-FD78BDD4507A}" destId="{27BE37D6-A115-4877-9666-D2A25872FB3E}" srcOrd="5" destOrd="0" presId="urn:microsoft.com/office/officeart/2018/2/layout/IconCircleList"/>
    <dgm:cxn modelId="{B6EFD160-9146-4CF1-BDA3-2CCEE3D92796}" type="presParOf" srcId="{0652DA5F-AF6B-4DB2-BCA1-FD78BDD4507A}" destId="{08EB6D56-4B2F-4266-9AD2-4C6E8288CB73}" srcOrd="6" destOrd="0" presId="urn:microsoft.com/office/officeart/2018/2/layout/IconCircleList"/>
    <dgm:cxn modelId="{F470A80A-96F1-45CA-9D3C-3C8195AB78AD}" type="presParOf" srcId="{08EB6D56-4B2F-4266-9AD2-4C6E8288CB73}" destId="{5120EE91-DABE-4017-9CC8-58D37520FA88}" srcOrd="0" destOrd="0" presId="urn:microsoft.com/office/officeart/2018/2/layout/IconCircleList"/>
    <dgm:cxn modelId="{9758F202-CDF4-4C40-B020-B6AE651122DA}" type="presParOf" srcId="{08EB6D56-4B2F-4266-9AD2-4C6E8288CB73}" destId="{2383BA66-3268-4F11-ABD9-E13CE5BFD09A}" srcOrd="1" destOrd="0" presId="urn:microsoft.com/office/officeart/2018/2/layout/IconCircleList"/>
    <dgm:cxn modelId="{1569434E-092D-4F7C-80FA-D65C5A5C2E40}" type="presParOf" srcId="{08EB6D56-4B2F-4266-9AD2-4C6E8288CB73}" destId="{B66CECFC-500B-4F1F-89FD-07A65FCFF2F7}" srcOrd="2" destOrd="0" presId="urn:microsoft.com/office/officeart/2018/2/layout/IconCircleList"/>
    <dgm:cxn modelId="{449682AB-B077-4D67-A547-873840F31908}" type="presParOf" srcId="{08EB6D56-4B2F-4266-9AD2-4C6E8288CB73}" destId="{8B95677C-BFB6-4A88-9367-AD7ED773B884}" srcOrd="3" destOrd="0" presId="urn:microsoft.com/office/officeart/2018/2/layout/IconCircleList"/>
    <dgm:cxn modelId="{874D57A4-87FB-4262-9F9E-B5DCFC297214}" type="presParOf" srcId="{0652DA5F-AF6B-4DB2-BCA1-FD78BDD4507A}" destId="{932619C2-DFB8-4677-838C-C48CBE4FD92E}" srcOrd="7" destOrd="0" presId="urn:microsoft.com/office/officeart/2018/2/layout/IconCircleList"/>
    <dgm:cxn modelId="{313C80A1-0956-49E7-BD67-AE9DEFCB4C7F}" type="presParOf" srcId="{0652DA5F-AF6B-4DB2-BCA1-FD78BDD4507A}" destId="{BA29FDB5-A8F9-4D3E-99CE-7B3F32A732CA}" srcOrd="8" destOrd="0" presId="urn:microsoft.com/office/officeart/2018/2/layout/IconCircleList"/>
    <dgm:cxn modelId="{AEBBD0F1-9889-4957-BD44-03F186CA102A}" type="presParOf" srcId="{BA29FDB5-A8F9-4D3E-99CE-7B3F32A732CA}" destId="{F1F12138-9559-4159-921E-2BE97E1183FC}" srcOrd="0" destOrd="0" presId="urn:microsoft.com/office/officeart/2018/2/layout/IconCircleList"/>
    <dgm:cxn modelId="{F6AD3FDE-ED74-435A-918E-DBB5D77C8409}" type="presParOf" srcId="{BA29FDB5-A8F9-4D3E-99CE-7B3F32A732CA}" destId="{6C37F4E2-E95D-4806-9A77-7137F5E19AD2}" srcOrd="1" destOrd="0" presId="urn:microsoft.com/office/officeart/2018/2/layout/IconCircleList"/>
    <dgm:cxn modelId="{3BE3C055-4655-4156-A1C5-FFFAD49B92FE}" type="presParOf" srcId="{BA29FDB5-A8F9-4D3E-99CE-7B3F32A732CA}" destId="{5E1044FA-48C0-4326-8393-98BFF6F9DB8A}" srcOrd="2" destOrd="0" presId="urn:microsoft.com/office/officeart/2018/2/layout/IconCircleList"/>
    <dgm:cxn modelId="{9A0BD511-D1DB-49EA-A336-B4562C0398DF}" type="presParOf" srcId="{BA29FDB5-A8F9-4D3E-99CE-7B3F32A732CA}" destId="{B7770EBC-616C-4065-9D81-CC046541C2D2}" srcOrd="3" destOrd="0" presId="urn:microsoft.com/office/officeart/2018/2/layout/IconCircle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11753F14-5359-42CD-AD54-029BB3EA5E8A}" type="doc">
      <dgm:prSet loTypeId="urn:microsoft.com/office/officeart/2018/2/layout/IconLabelList" loCatId="icon" qsTypeId="urn:microsoft.com/office/officeart/2005/8/quickstyle/simple1" qsCatId="simple" csTypeId="urn:microsoft.com/office/officeart/2018/5/colors/Iconchunking_neutralbg_colorful1" csCatId="colorful" phldr="1"/>
      <dgm:spPr/>
      <dgm:t>
        <a:bodyPr/>
        <a:lstStyle/>
        <a:p>
          <a:endParaRPr lang="en-US"/>
        </a:p>
      </dgm:t>
    </dgm:pt>
    <dgm:pt modelId="{C55B423F-76AE-43D3-B117-A45EE2F96C1E}">
      <dgm:prSet/>
      <dgm:spPr/>
      <dgm:t>
        <a:bodyPr/>
        <a:lstStyle/>
        <a:p>
          <a:r>
            <a:rPr lang="en-US" baseline="0" dirty="0"/>
            <a:t>Here is an Explanation Text Example ‘How do Materials Change State’.</a:t>
          </a:r>
          <a:endParaRPr lang="en-US" dirty="0"/>
        </a:p>
      </dgm:t>
    </dgm:pt>
    <dgm:pt modelId="{D7D0ED52-96F6-400B-9949-AFF658866C82}" type="parTrans" cxnId="{EA5A433D-353A-4CFC-A60B-AA3E3F4F720A}">
      <dgm:prSet/>
      <dgm:spPr/>
      <dgm:t>
        <a:bodyPr/>
        <a:lstStyle/>
        <a:p>
          <a:endParaRPr lang="en-US"/>
        </a:p>
      </dgm:t>
    </dgm:pt>
    <dgm:pt modelId="{1FD874C6-5DB2-43ED-8603-A8B038EC4CC6}" type="sibTrans" cxnId="{EA5A433D-353A-4CFC-A60B-AA3E3F4F720A}">
      <dgm:prSet/>
      <dgm:spPr/>
      <dgm:t>
        <a:bodyPr/>
        <a:lstStyle/>
        <a:p>
          <a:endParaRPr lang="en-US"/>
        </a:p>
      </dgm:t>
    </dgm:pt>
    <dgm:pt modelId="{73A0DDD4-3C0E-46D1-B0EF-ECAA02B70C97}">
      <dgm:prSet/>
      <dgm:spPr/>
      <dgm:t>
        <a:bodyPr/>
        <a:lstStyle/>
        <a:p>
          <a:r>
            <a:rPr lang="en-US" baseline="0" dirty="0"/>
            <a:t>Read the Explanation Text carefully and then complete the skeleton on page 21.</a:t>
          </a:r>
          <a:endParaRPr lang="en-US" dirty="0"/>
        </a:p>
      </dgm:t>
    </dgm:pt>
    <dgm:pt modelId="{C9F0CE4C-8801-47AA-B9F1-C00AF08F73C7}" type="parTrans" cxnId="{6C0C8AF5-94C2-40D4-9D3E-AE27E9D71D03}">
      <dgm:prSet/>
      <dgm:spPr/>
      <dgm:t>
        <a:bodyPr/>
        <a:lstStyle/>
        <a:p>
          <a:endParaRPr lang="en-US"/>
        </a:p>
      </dgm:t>
    </dgm:pt>
    <dgm:pt modelId="{A9A35D13-1E25-4D55-AD51-99B99D70CA49}" type="sibTrans" cxnId="{6C0C8AF5-94C2-40D4-9D3E-AE27E9D71D03}">
      <dgm:prSet/>
      <dgm:spPr/>
      <dgm:t>
        <a:bodyPr/>
        <a:lstStyle/>
        <a:p>
          <a:endParaRPr lang="en-US"/>
        </a:p>
      </dgm:t>
    </dgm:pt>
    <dgm:pt modelId="{A0C7B945-21B9-40B7-AF49-F3E6A6CAE245}">
      <dgm:prSet/>
      <dgm:spPr/>
      <dgm:t>
        <a:bodyPr/>
        <a:lstStyle/>
        <a:p>
          <a:r>
            <a:rPr lang="en-US" baseline="0" dirty="0"/>
            <a:t>Find the features from the </a:t>
          </a:r>
          <a:r>
            <a:rPr lang="en-US" b="1" i="1" baseline="0" dirty="0"/>
            <a:t>Genre Checklist </a:t>
          </a:r>
          <a:r>
            <a:rPr lang="en-US" baseline="0" dirty="0"/>
            <a:t>in the explanation text ‘How do materials change state?’. </a:t>
          </a:r>
          <a:endParaRPr lang="en-US" dirty="0"/>
        </a:p>
      </dgm:t>
    </dgm:pt>
    <dgm:pt modelId="{CDF504FA-3F67-4EB4-8F43-08DFDAE9998D}" type="parTrans" cxnId="{8FCE3CCF-17BE-435B-B7F0-7B956CE9B77B}">
      <dgm:prSet/>
      <dgm:spPr/>
      <dgm:t>
        <a:bodyPr/>
        <a:lstStyle/>
        <a:p>
          <a:endParaRPr lang="en-US"/>
        </a:p>
      </dgm:t>
    </dgm:pt>
    <dgm:pt modelId="{94BCDAA0-DE0F-4D96-973B-F34009251B6C}" type="sibTrans" cxnId="{8FCE3CCF-17BE-435B-B7F0-7B956CE9B77B}">
      <dgm:prSet/>
      <dgm:spPr/>
      <dgm:t>
        <a:bodyPr/>
        <a:lstStyle/>
        <a:p>
          <a:endParaRPr lang="en-US"/>
        </a:p>
      </dgm:t>
    </dgm:pt>
    <dgm:pt modelId="{93A97FE1-3894-4271-96FF-A9EFE53A9FA7}" type="pres">
      <dgm:prSet presAssocID="{11753F14-5359-42CD-AD54-029BB3EA5E8A}" presName="root" presStyleCnt="0">
        <dgm:presLayoutVars>
          <dgm:dir/>
          <dgm:resizeHandles val="exact"/>
        </dgm:presLayoutVars>
      </dgm:prSet>
      <dgm:spPr/>
    </dgm:pt>
    <dgm:pt modelId="{DB609A61-BF9B-4A03-A9C0-3998A66D5F8B}" type="pres">
      <dgm:prSet presAssocID="{C55B423F-76AE-43D3-B117-A45EE2F96C1E}" presName="compNode" presStyleCnt="0"/>
      <dgm:spPr/>
    </dgm:pt>
    <dgm:pt modelId="{CB71A440-338B-4C9F-963D-255C4DDD7AEA}" type="pres">
      <dgm:prSet presAssocID="{C55B423F-76AE-43D3-B117-A45EE2F96C1E}" presName="iconRect" presStyleLbl="node1" presStyleIdx="0" presStyleCnt="3"/>
      <dgm:spPr>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a:noFill/>
        </a:ln>
      </dgm:spPr>
      <dgm:extLst>
        <a:ext uri="{E40237B7-FDA0-4F09-8148-C483321AD2D9}">
          <dgm14:cNvPr xmlns:dgm14="http://schemas.microsoft.com/office/drawing/2010/diagram" id="0" name="" descr="Document"/>
        </a:ext>
      </dgm:extLst>
    </dgm:pt>
    <dgm:pt modelId="{EFABED75-81FE-4228-8254-0F6F3FAB6AFB}" type="pres">
      <dgm:prSet presAssocID="{C55B423F-76AE-43D3-B117-A45EE2F96C1E}" presName="spaceRect" presStyleCnt="0"/>
      <dgm:spPr/>
    </dgm:pt>
    <dgm:pt modelId="{F3E3E67D-7AAD-4A06-83DD-E59E3CC7AAE3}" type="pres">
      <dgm:prSet presAssocID="{C55B423F-76AE-43D3-B117-A45EE2F96C1E}" presName="textRect" presStyleLbl="revTx" presStyleIdx="0" presStyleCnt="3">
        <dgm:presLayoutVars>
          <dgm:chMax val="1"/>
          <dgm:chPref val="1"/>
        </dgm:presLayoutVars>
      </dgm:prSet>
      <dgm:spPr/>
    </dgm:pt>
    <dgm:pt modelId="{B667A2EE-AE89-4E91-A1CB-8728EC2D3CFF}" type="pres">
      <dgm:prSet presAssocID="{1FD874C6-5DB2-43ED-8603-A8B038EC4CC6}" presName="sibTrans" presStyleCnt="0"/>
      <dgm:spPr/>
    </dgm:pt>
    <dgm:pt modelId="{99EB3C98-C3B7-4F5A-A22C-CC24F7C87C65}" type="pres">
      <dgm:prSet presAssocID="{73A0DDD4-3C0E-46D1-B0EF-ECAA02B70C97}" presName="compNode" presStyleCnt="0"/>
      <dgm:spPr/>
    </dgm:pt>
    <dgm:pt modelId="{86AE92AB-1007-49AA-86A3-2B9CD2BEB80F}" type="pres">
      <dgm:prSet presAssocID="{73A0DDD4-3C0E-46D1-B0EF-ECAA02B70C97}" presName="iconRect" presStyleLbl="node1" presStyleIdx="1" presStyleCnt="3"/>
      <dgm:spPr>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a:noFill/>
        </a:ln>
      </dgm:spPr>
      <dgm:extLst>
        <a:ext uri="{E40237B7-FDA0-4F09-8148-C483321AD2D9}">
          <dgm14:cNvPr xmlns:dgm14="http://schemas.microsoft.com/office/drawing/2010/diagram" id="0" name="" descr="Open Book"/>
        </a:ext>
      </dgm:extLst>
    </dgm:pt>
    <dgm:pt modelId="{A1E94041-664D-43E5-A87A-D03C8AF8E684}" type="pres">
      <dgm:prSet presAssocID="{73A0DDD4-3C0E-46D1-B0EF-ECAA02B70C97}" presName="spaceRect" presStyleCnt="0"/>
      <dgm:spPr/>
    </dgm:pt>
    <dgm:pt modelId="{3DA638EF-5762-4E77-AC12-242AA44622C4}" type="pres">
      <dgm:prSet presAssocID="{73A0DDD4-3C0E-46D1-B0EF-ECAA02B70C97}" presName="textRect" presStyleLbl="revTx" presStyleIdx="1" presStyleCnt="3">
        <dgm:presLayoutVars>
          <dgm:chMax val="1"/>
          <dgm:chPref val="1"/>
        </dgm:presLayoutVars>
      </dgm:prSet>
      <dgm:spPr/>
    </dgm:pt>
    <dgm:pt modelId="{E4D9D193-3A5F-44FC-BE74-0876DD10ECBF}" type="pres">
      <dgm:prSet presAssocID="{A9A35D13-1E25-4D55-AD51-99B99D70CA49}" presName="sibTrans" presStyleCnt="0"/>
      <dgm:spPr/>
    </dgm:pt>
    <dgm:pt modelId="{A5C11B6A-1C58-456E-8702-26CABA44573B}" type="pres">
      <dgm:prSet presAssocID="{A0C7B945-21B9-40B7-AF49-F3E6A6CAE245}" presName="compNode" presStyleCnt="0"/>
      <dgm:spPr/>
    </dgm:pt>
    <dgm:pt modelId="{5D4B938A-A95C-4657-82E0-5A86BB2E2A81}" type="pres">
      <dgm:prSet presAssocID="{A0C7B945-21B9-40B7-AF49-F3E6A6CAE245}" presName="iconRect" presStyleLbl="node1" presStyleIdx="2" presStyleCnt="3"/>
      <dgm:spPr>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a:noFill/>
        </a:ln>
      </dgm:spPr>
      <dgm:extLst>
        <a:ext uri="{E40237B7-FDA0-4F09-8148-C483321AD2D9}">
          <dgm14:cNvPr xmlns:dgm14="http://schemas.microsoft.com/office/drawing/2010/diagram" id="0" name="" descr="CheckList"/>
        </a:ext>
      </dgm:extLst>
    </dgm:pt>
    <dgm:pt modelId="{2C19C267-7AE3-432E-B9B0-60BB601E7B14}" type="pres">
      <dgm:prSet presAssocID="{A0C7B945-21B9-40B7-AF49-F3E6A6CAE245}" presName="spaceRect" presStyleCnt="0"/>
      <dgm:spPr/>
    </dgm:pt>
    <dgm:pt modelId="{811F4432-7AF6-41B5-B1B9-08746F0093AD}" type="pres">
      <dgm:prSet presAssocID="{A0C7B945-21B9-40B7-AF49-F3E6A6CAE245}" presName="textRect" presStyleLbl="revTx" presStyleIdx="2" presStyleCnt="3">
        <dgm:presLayoutVars>
          <dgm:chMax val="1"/>
          <dgm:chPref val="1"/>
        </dgm:presLayoutVars>
      </dgm:prSet>
      <dgm:spPr/>
    </dgm:pt>
  </dgm:ptLst>
  <dgm:cxnLst>
    <dgm:cxn modelId="{13516C25-AE35-40D2-94B0-EC3C930F2993}" type="presOf" srcId="{73A0DDD4-3C0E-46D1-B0EF-ECAA02B70C97}" destId="{3DA638EF-5762-4E77-AC12-242AA44622C4}" srcOrd="0" destOrd="0" presId="urn:microsoft.com/office/officeart/2018/2/layout/IconLabelList"/>
    <dgm:cxn modelId="{EA5A433D-353A-4CFC-A60B-AA3E3F4F720A}" srcId="{11753F14-5359-42CD-AD54-029BB3EA5E8A}" destId="{C55B423F-76AE-43D3-B117-A45EE2F96C1E}" srcOrd="0" destOrd="0" parTransId="{D7D0ED52-96F6-400B-9949-AFF658866C82}" sibTransId="{1FD874C6-5DB2-43ED-8603-A8B038EC4CC6}"/>
    <dgm:cxn modelId="{E37AE545-CA2E-4737-ABE8-2902E09C68D4}" type="presOf" srcId="{A0C7B945-21B9-40B7-AF49-F3E6A6CAE245}" destId="{811F4432-7AF6-41B5-B1B9-08746F0093AD}" srcOrd="0" destOrd="0" presId="urn:microsoft.com/office/officeart/2018/2/layout/IconLabelList"/>
    <dgm:cxn modelId="{78249C53-A172-4E12-ABB5-A2A9D9BF10FD}" type="presOf" srcId="{C55B423F-76AE-43D3-B117-A45EE2F96C1E}" destId="{F3E3E67D-7AAD-4A06-83DD-E59E3CC7AAE3}" srcOrd="0" destOrd="0" presId="urn:microsoft.com/office/officeart/2018/2/layout/IconLabelList"/>
    <dgm:cxn modelId="{5B86D86B-ADBD-472F-9D39-1B259A350A44}" type="presOf" srcId="{11753F14-5359-42CD-AD54-029BB3EA5E8A}" destId="{93A97FE1-3894-4271-96FF-A9EFE53A9FA7}" srcOrd="0" destOrd="0" presId="urn:microsoft.com/office/officeart/2018/2/layout/IconLabelList"/>
    <dgm:cxn modelId="{8FCE3CCF-17BE-435B-B7F0-7B956CE9B77B}" srcId="{11753F14-5359-42CD-AD54-029BB3EA5E8A}" destId="{A0C7B945-21B9-40B7-AF49-F3E6A6CAE245}" srcOrd="2" destOrd="0" parTransId="{CDF504FA-3F67-4EB4-8F43-08DFDAE9998D}" sibTransId="{94BCDAA0-DE0F-4D96-973B-F34009251B6C}"/>
    <dgm:cxn modelId="{6C0C8AF5-94C2-40D4-9D3E-AE27E9D71D03}" srcId="{11753F14-5359-42CD-AD54-029BB3EA5E8A}" destId="{73A0DDD4-3C0E-46D1-B0EF-ECAA02B70C97}" srcOrd="1" destOrd="0" parTransId="{C9F0CE4C-8801-47AA-B9F1-C00AF08F73C7}" sibTransId="{A9A35D13-1E25-4D55-AD51-99B99D70CA49}"/>
    <dgm:cxn modelId="{73AE410C-9213-4794-8C7C-FE92D0454FA7}" type="presParOf" srcId="{93A97FE1-3894-4271-96FF-A9EFE53A9FA7}" destId="{DB609A61-BF9B-4A03-A9C0-3998A66D5F8B}" srcOrd="0" destOrd="0" presId="urn:microsoft.com/office/officeart/2018/2/layout/IconLabelList"/>
    <dgm:cxn modelId="{B64DAC29-3169-4EFB-AC3D-AC4C7E7690AF}" type="presParOf" srcId="{DB609A61-BF9B-4A03-A9C0-3998A66D5F8B}" destId="{CB71A440-338B-4C9F-963D-255C4DDD7AEA}" srcOrd="0" destOrd="0" presId="urn:microsoft.com/office/officeart/2018/2/layout/IconLabelList"/>
    <dgm:cxn modelId="{A246ECFD-5278-4672-BA9F-A7A9D042BAD8}" type="presParOf" srcId="{DB609A61-BF9B-4A03-A9C0-3998A66D5F8B}" destId="{EFABED75-81FE-4228-8254-0F6F3FAB6AFB}" srcOrd="1" destOrd="0" presId="urn:microsoft.com/office/officeart/2018/2/layout/IconLabelList"/>
    <dgm:cxn modelId="{9D9D0334-7B40-44A4-969A-6151D5FF0BCC}" type="presParOf" srcId="{DB609A61-BF9B-4A03-A9C0-3998A66D5F8B}" destId="{F3E3E67D-7AAD-4A06-83DD-E59E3CC7AAE3}" srcOrd="2" destOrd="0" presId="urn:microsoft.com/office/officeart/2018/2/layout/IconLabelList"/>
    <dgm:cxn modelId="{65C04E7C-2812-4322-B47B-FA8452BD3ABB}" type="presParOf" srcId="{93A97FE1-3894-4271-96FF-A9EFE53A9FA7}" destId="{B667A2EE-AE89-4E91-A1CB-8728EC2D3CFF}" srcOrd="1" destOrd="0" presId="urn:microsoft.com/office/officeart/2018/2/layout/IconLabelList"/>
    <dgm:cxn modelId="{D6A1EB4E-AD26-433C-AEEE-24B2C28AF7C1}" type="presParOf" srcId="{93A97FE1-3894-4271-96FF-A9EFE53A9FA7}" destId="{99EB3C98-C3B7-4F5A-A22C-CC24F7C87C65}" srcOrd="2" destOrd="0" presId="urn:microsoft.com/office/officeart/2018/2/layout/IconLabelList"/>
    <dgm:cxn modelId="{963F6A89-81E0-4F59-9104-B2FE67DB1D6E}" type="presParOf" srcId="{99EB3C98-C3B7-4F5A-A22C-CC24F7C87C65}" destId="{86AE92AB-1007-49AA-86A3-2B9CD2BEB80F}" srcOrd="0" destOrd="0" presId="urn:microsoft.com/office/officeart/2018/2/layout/IconLabelList"/>
    <dgm:cxn modelId="{F2CFC324-3FA3-4C4A-A5E4-BA59C4006DAC}" type="presParOf" srcId="{99EB3C98-C3B7-4F5A-A22C-CC24F7C87C65}" destId="{A1E94041-664D-43E5-A87A-D03C8AF8E684}" srcOrd="1" destOrd="0" presId="urn:microsoft.com/office/officeart/2018/2/layout/IconLabelList"/>
    <dgm:cxn modelId="{1621BBE5-3565-4957-B362-7484DC1AD914}" type="presParOf" srcId="{99EB3C98-C3B7-4F5A-A22C-CC24F7C87C65}" destId="{3DA638EF-5762-4E77-AC12-242AA44622C4}" srcOrd="2" destOrd="0" presId="urn:microsoft.com/office/officeart/2018/2/layout/IconLabelList"/>
    <dgm:cxn modelId="{E1CD879D-7832-46EF-BDED-9370DA8D9B81}" type="presParOf" srcId="{93A97FE1-3894-4271-96FF-A9EFE53A9FA7}" destId="{E4D9D193-3A5F-44FC-BE74-0876DD10ECBF}" srcOrd="3" destOrd="0" presId="urn:microsoft.com/office/officeart/2018/2/layout/IconLabelList"/>
    <dgm:cxn modelId="{14A67EB3-83A3-4060-8141-F3F4A0051B30}" type="presParOf" srcId="{93A97FE1-3894-4271-96FF-A9EFE53A9FA7}" destId="{A5C11B6A-1C58-456E-8702-26CABA44573B}" srcOrd="4" destOrd="0" presId="urn:microsoft.com/office/officeart/2018/2/layout/IconLabelList"/>
    <dgm:cxn modelId="{C8317596-49E1-4A40-8510-4872D5875C7C}" type="presParOf" srcId="{A5C11B6A-1C58-456E-8702-26CABA44573B}" destId="{5D4B938A-A95C-4657-82E0-5A86BB2E2A81}" srcOrd="0" destOrd="0" presId="urn:microsoft.com/office/officeart/2018/2/layout/IconLabelList"/>
    <dgm:cxn modelId="{54D8FEBE-124C-4AA2-9FBD-A5FCE5A5249F}" type="presParOf" srcId="{A5C11B6A-1C58-456E-8702-26CABA44573B}" destId="{2C19C267-7AE3-432E-B9B0-60BB601E7B14}" srcOrd="1" destOrd="0" presId="urn:microsoft.com/office/officeart/2018/2/layout/IconLabelList"/>
    <dgm:cxn modelId="{91358E5D-F524-4C92-AE4B-BC75AEDD7539}" type="presParOf" srcId="{A5C11B6A-1C58-456E-8702-26CABA44573B}" destId="{811F4432-7AF6-41B5-B1B9-08746F0093AD}" srcOrd="2" destOrd="0" presId="urn:microsoft.com/office/officeart/2018/2/layout/IconLabelList"/>
  </dgm:cxnLst>
  <dgm:bg>
    <a:no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70278A4-E600-4159-8BC0-B39D5A50EE02}">
      <dsp:nvSpPr>
        <dsp:cNvPr id="0" name=""/>
        <dsp:cNvSpPr/>
      </dsp:nvSpPr>
      <dsp:spPr>
        <a:xfrm>
          <a:off x="37365" y="715108"/>
          <a:ext cx="891933" cy="8919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FD91333-3D6D-4F1A-9D45-304E2B433859}">
      <dsp:nvSpPr>
        <dsp:cNvPr id="0" name=""/>
        <dsp:cNvSpPr/>
      </dsp:nvSpPr>
      <dsp:spPr>
        <a:xfrm>
          <a:off x="224671" y="902414"/>
          <a:ext cx="517321" cy="517321"/>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5929DC2C-B3DB-4612-B484-C46CCFFBFB9C}">
      <dsp:nvSpPr>
        <dsp:cNvPr id="0" name=""/>
        <dsp:cNvSpPr/>
      </dsp:nvSpPr>
      <dsp:spPr>
        <a:xfrm>
          <a:off x="1120428" y="715108"/>
          <a:ext cx="2102415" cy="891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a:t>Give examples of when you would use or read an explanation text?</a:t>
          </a:r>
        </a:p>
      </dsp:txBody>
      <dsp:txXfrm>
        <a:off x="1120428" y="715108"/>
        <a:ext cx="2102415" cy="891933"/>
      </dsp:txXfrm>
    </dsp:sp>
    <dsp:sp modelId="{FBD09377-AE7E-4620-B147-BA034226CABA}">
      <dsp:nvSpPr>
        <dsp:cNvPr id="0" name=""/>
        <dsp:cNvSpPr/>
      </dsp:nvSpPr>
      <dsp:spPr>
        <a:xfrm>
          <a:off x="3589173" y="715108"/>
          <a:ext cx="891933" cy="8919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73820D75-89DE-4004-A5F3-8849E46FC1DF}">
      <dsp:nvSpPr>
        <dsp:cNvPr id="0" name=""/>
        <dsp:cNvSpPr/>
      </dsp:nvSpPr>
      <dsp:spPr>
        <a:xfrm>
          <a:off x="3776479" y="902414"/>
          <a:ext cx="517321" cy="517321"/>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31B40598-785A-466E-8FDD-9C1CBAB992DA}">
      <dsp:nvSpPr>
        <dsp:cNvPr id="0" name=""/>
        <dsp:cNvSpPr/>
      </dsp:nvSpPr>
      <dsp:spPr>
        <a:xfrm>
          <a:off x="4672236" y="715108"/>
          <a:ext cx="2102415" cy="891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a:t>Why would you write an explanation text?</a:t>
          </a:r>
        </a:p>
      </dsp:txBody>
      <dsp:txXfrm>
        <a:off x="4672236" y="715108"/>
        <a:ext cx="2102415" cy="891933"/>
      </dsp:txXfrm>
    </dsp:sp>
    <dsp:sp modelId="{28248A08-CAFB-4DB8-A60F-B5918006D394}">
      <dsp:nvSpPr>
        <dsp:cNvPr id="0" name=""/>
        <dsp:cNvSpPr/>
      </dsp:nvSpPr>
      <dsp:spPr>
        <a:xfrm>
          <a:off x="7140982" y="715108"/>
          <a:ext cx="891933" cy="8919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C51A755-1CB7-4A38-8DC9-AEC89C6C1B26}">
      <dsp:nvSpPr>
        <dsp:cNvPr id="0" name=""/>
        <dsp:cNvSpPr/>
      </dsp:nvSpPr>
      <dsp:spPr>
        <a:xfrm>
          <a:off x="7328288" y="902414"/>
          <a:ext cx="517321" cy="517321"/>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48833698-6475-4B7D-8DF7-A733C6E83EE2}">
      <dsp:nvSpPr>
        <dsp:cNvPr id="0" name=""/>
        <dsp:cNvSpPr/>
      </dsp:nvSpPr>
      <dsp:spPr>
        <a:xfrm>
          <a:off x="8224044" y="715108"/>
          <a:ext cx="2102415" cy="891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a:t>What are the main features of an explanation text?</a:t>
          </a:r>
        </a:p>
      </dsp:txBody>
      <dsp:txXfrm>
        <a:off x="8224044" y="715108"/>
        <a:ext cx="2102415" cy="891933"/>
      </dsp:txXfrm>
    </dsp:sp>
    <dsp:sp modelId="{5120EE91-DABE-4017-9CC8-58D37520FA88}">
      <dsp:nvSpPr>
        <dsp:cNvPr id="0" name=""/>
        <dsp:cNvSpPr/>
      </dsp:nvSpPr>
      <dsp:spPr>
        <a:xfrm>
          <a:off x="37365" y="2265348"/>
          <a:ext cx="891933" cy="8919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83BA66-3268-4F11-ABD9-E13CE5BFD09A}">
      <dsp:nvSpPr>
        <dsp:cNvPr id="0" name=""/>
        <dsp:cNvSpPr/>
      </dsp:nvSpPr>
      <dsp:spPr>
        <a:xfrm>
          <a:off x="224671" y="2452654"/>
          <a:ext cx="517321" cy="517321"/>
        </a:xfrm>
        <a:prstGeom prst="rect">
          <a:avLst/>
        </a:prstGeom>
        <a:blipFill>
          <a:blip xmlns:r="http://schemas.openxmlformats.org/officeDocument/2006/relationships" r:embed="rId7">
            <a:extLst>
              <a:ext uri="{28A0092B-C50C-407E-A947-70E740481C1C}">
                <a14:useLocalDpi xmlns:a14="http://schemas.microsoft.com/office/drawing/2010/main" val="0"/>
              </a:ext>
              <a:ext uri="{96DAC541-7B7A-43D3-8B79-37D633B846F1}">
                <asvg:svgBlip xmlns:asvg="http://schemas.microsoft.com/office/drawing/2016/SVG/main" r:embed="rId8"/>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8B95677C-BFB6-4A88-9367-AD7ED773B884}">
      <dsp:nvSpPr>
        <dsp:cNvPr id="0" name=""/>
        <dsp:cNvSpPr/>
      </dsp:nvSpPr>
      <dsp:spPr>
        <a:xfrm>
          <a:off x="1120428" y="2265348"/>
          <a:ext cx="2102415" cy="891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a:t>Write five examples of ‘ Causal Language’</a:t>
          </a:r>
        </a:p>
      </dsp:txBody>
      <dsp:txXfrm>
        <a:off x="1120428" y="2265348"/>
        <a:ext cx="2102415" cy="891933"/>
      </dsp:txXfrm>
    </dsp:sp>
    <dsp:sp modelId="{F1F12138-9559-4159-921E-2BE97E1183FC}">
      <dsp:nvSpPr>
        <dsp:cNvPr id="0" name=""/>
        <dsp:cNvSpPr/>
      </dsp:nvSpPr>
      <dsp:spPr>
        <a:xfrm>
          <a:off x="3589173" y="2265348"/>
          <a:ext cx="891933" cy="891933"/>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6C37F4E2-E95D-4806-9A77-7137F5E19AD2}">
      <dsp:nvSpPr>
        <dsp:cNvPr id="0" name=""/>
        <dsp:cNvSpPr/>
      </dsp:nvSpPr>
      <dsp:spPr>
        <a:xfrm>
          <a:off x="3776479" y="2452654"/>
          <a:ext cx="517321" cy="517321"/>
        </a:xfrm>
        <a:prstGeom prst="rect">
          <a:avLst/>
        </a:prstGeom>
        <a:blipFill>
          <a:blip xmlns:r="http://schemas.openxmlformats.org/officeDocument/2006/relationships" r:embed="rId9">
            <a:extLst>
              <a:ext uri="{28A0092B-C50C-407E-A947-70E740481C1C}">
                <a14:useLocalDpi xmlns:a14="http://schemas.microsoft.com/office/drawing/2010/main" val="0"/>
              </a:ext>
              <a:ext uri="{96DAC541-7B7A-43D3-8B79-37D633B846F1}">
                <asvg:svgBlip xmlns:asvg="http://schemas.microsoft.com/office/drawing/2016/SVG/main" r:embed="rId10"/>
              </a:ext>
            </a:extLst>
          </a:blip>
          <a:stretch>
            <a:fillRect/>
          </a:stretch>
        </a:blip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sp>
    <dsp:sp modelId="{B7770EBC-616C-4065-9D81-CC046541C2D2}">
      <dsp:nvSpPr>
        <dsp:cNvPr id="0" name=""/>
        <dsp:cNvSpPr/>
      </dsp:nvSpPr>
      <dsp:spPr>
        <a:xfrm>
          <a:off x="4672236" y="2265348"/>
          <a:ext cx="2102415" cy="89193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ctr" anchorCtr="0">
          <a:noAutofit/>
        </a:bodyPr>
        <a:lstStyle/>
        <a:p>
          <a:pPr marL="0" lvl="0" indent="0" algn="l" defTabSz="755650">
            <a:lnSpc>
              <a:spcPct val="100000"/>
            </a:lnSpc>
            <a:spcBef>
              <a:spcPct val="0"/>
            </a:spcBef>
            <a:spcAft>
              <a:spcPct val="35000"/>
            </a:spcAft>
            <a:buNone/>
          </a:pPr>
          <a:r>
            <a:rPr lang="en-US" sz="1700" kern="1200"/>
            <a:t>Write five examples of Time / sequential connectives</a:t>
          </a:r>
        </a:p>
      </dsp:txBody>
      <dsp:txXfrm>
        <a:off x="4672236" y="2265348"/>
        <a:ext cx="2102415" cy="891933"/>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71A440-338B-4C9F-963D-255C4DDD7AEA}">
      <dsp:nvSpPr>
        <dsp:cNvPr id="0" name=""/>
        <dsp:cNvSpPr/>
      </dsp:nvSpPr>
      <dsp:spPr>
        <a:xfrm>
          <a:off x="1163039" y="331120"/>
          <a:ext cx="1291680" cy="1291680"/>
        </a:xfrm>
        <a:prstGeom prst="rect">
          <a:avLst/>
        </a:prstGeom>
        <a:blipFill>
          <a:blip xmlns:r="http://schemas.openxmlformats.org/officeDocument/2006/relationships" r:embed="rId1">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F3E3E67D-7AAD-4A06-83DD-E59E3CC7AAE3}">
      <dsp:nvSpPr>
        <dsp:cNvPr id="0" name=""/>
        <dsp:cNvSpPr/>
      </dsp:nvSpPr>
      <dsp:spPr>
        <a:xfrm>
          <a:off x="373679" y="1977946"/>
          <a:ext cx="28704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baseline="0" dirty="0"/>
            <a:t>Here is an Explanation Text Example ‘How do Materials Change State’.</a:t>
          </a:r>
          <a:endParaRPr lang="en-US" sz="1600" kern="1200" dirty="0"/>
        </a:p>
      </dsp:txBody>
      <dsp:txXfrm>
        <a:off x="373679" y="1977946"/>
        <a:ext cx="2870400" cy="720000"/>
      </dsp:txXfrm>
    </dsp:sp>
    <dsp:sp modelId="{86AE92AB-1007-49AA-86A3-2B9CD2BEB80F}">
      <dsp:nvSpPr>
        <dsp:cNvPr id="0" name=""/>
        <dsp:cNvSpPr/>
      </dsp:nvSpPr>
      <dsp:spPr>
        <a:xfrm>
          <a:off x="4535760" y="331120"/>
          <a:ext cx="1291680" cy="1291680"/>
        </a:xfrm>
        <a:prstGeom prst="rect">
          <a:avLst/>
        </a:prstGeom>
        <a:blipFill>
          <a:blip xmlns:r="http://schemas.openxmlformats.org/officeDocument/2006/relationships"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3DA638EF-5762-4E77-AC12-242AA44622C4}">
      <dsp:nvSpPr>
        <dsp:cNvPr id="0" name=""/>
        <dsp:cNvSpPr/>
      </dsp:nvSpPr>
      <dsp:spPr>
        <a:xfrm>
          <a:off x="3746400" y="1977946"/>
          <a:ext cx="28704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baseline="0" dirty="0"/>
            <a:t>Read the Explanation Text carefully and then complete the skeleton on page 21.</a:t>
          </a:r>
          <a:endParaRPr lang="en-US" sz="1600" kern="1200" dirty="0"/>
        </a:p>
      </dsp:txBody>
      <dsp:txXfrm>
        <a:off x="3746400" y="1977946"/>
        <a:ext cx="2870400" cy="720000"/>
      </dsp:txXfrm>
    </dsp:sp>
    <dsp:sp modelId="{5D4B938A-A95C-4657-82E0-5A86BB2E2A81}">
      <dsp:nvSpPr>
        <dsp:cNvPr id="0" name=""/>
        <dsp:cNvSpPr/>
      </dsp:nvSpPr>
      <dsp:spPr>
        <a:xfrm>
          <a:off x="7908480" y="331120"/>
          <a:ext cx="1291680" cy="1291680"/>
        </a:xfrm>
        <a:prstGeom prst="rect">
          <a:avLst/>
        </a:prstGeom>
        <a:blipFill>
          <a:blip xmlns:r="http://schemas.openxmlformats.org/officeDocument/2006/relationships" r:embed="rId5">
            <a:extLst>
              <a:ext uri="{28A0092B-C50C-407E-A947-70E740481C1C}">
                <a14:useLocalDpi xmlns:a14="http://schemas.microsoft.com/office/drawing/2010/main" val="0"/>
              </a:ext>
              <a:ext uri="{96DAC541-7B7A-43D3-8B79-37D633B846F1}">
                <asvg:svgBlip xmlns:asvg="http://schemas.microsoft.com/office/drawing/2016/SVG/main" r:embed="rId6"/>
              </a:ext>
            </a:extLst>
          </a:blip>
          <a:stretch>
            <a:fillRect/>
          </a:stretch>
        </a:blipFill>
        <a:ln w="15875" cap="flat" cmpd="sng" algn="ctr">
          <a:noFill/>
          <a:prstDash val="solid"/>
        </a:ln>
        <a:effectLst/>
      </dsp:spPr>
      <dsp:style>
        <a:lnRef idx="2">
          <a:scrgbClr r="0" g="0" b="0"/>
        </a:lnRef>
        <a:fillRef idx="1">
          <a:scrgbClr r="0" g="0" b="0"/>
        </a:fillRef>
        <a:effectRef idx="0">
          <a:scrgbClr r="0" g="0" b="0"/>
        </a:effectRef>
        <a:fontRef idx="minor">
          <a:schemeClr val="lt1"/>
        </a:fontRef>
      </dsp:style>
    </dsp:sp>
    <dsp:sp modelId="{811F4432-7AF6-41B5-B1B9-08746F0093AD}">
      <dsp:nvSpPr>
        <dsp:cNvPr id="0" name=""/>
        <dsp:cNvSpPr/>
      </dsp:nvSpPr>
      <dsp:spPr>
        <a:xfrm>
          <a:off x="7119120" y="1977946"/>
          <a:ext cx="2870400" cy="720000"/>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711200">
            <a:lnSpc>
              <a:spcPct val="90000"/>
            </a:lnSpc>
            <a:spcBef>
              <a:spcPct val="0"/>
            </a:spcBef>
            <a:spcAft>
              <a:spcPct val="35000"/>
            </a:spcAft>
            <a:buNone/>
          </a:pPr>
          <a:r>
            <a:rPr lang="en-US" sz="1600" kern="1200" baseline="0" dirty="0"/>
            <a:t>Find the features from the </a:t>
          </a:r>
          <a:r>
            <a:rPr lang="en-US" sz="1600" b="1" i="1" kern="1200" baseline="0" dirty="0"/>
            <a:t>Genre Checklist </a:t>
          </a:r>
          <a:r>
            <a:rPr lang="en-US" sz="1600" kern="1200" baseline="0" dirty="0"/>
            <a:t>in the explanation text ‘How do materials change state?’. </a:t>
          </a:r>
          <a:endParaRPr lang="en-US" sz="1600" kern="1200" dirty="0"/>
        </a:p>
      </dsp:txBody>
      <dsp:txXfrm>
        <a:off x="7119120" y="1977946"/>
        <a:ext cx="2870400" cy="720000"/>
      </dsp:txXfrm>
    </dsp:sp>
  </dsp:spTree>
</dsp:drawing>
</file>

<file path=ppt/diagrams/layout1.xml><?xml version="1.0" encoding="utf-8"?>
<dgm:layoutDef xmlns:dgm="http://schemas.openxmlformats.org/drawingml/2006/diagram" xmlns:a="http://schemas.openxmlformats.org/drawingml/2006/main" uniqueId="urn:microsoft.com/office/officeart/2018/2/layout/IconCircleList">
  <dgm:title val="Icon Circle List"/>
  <dgm:desc val="Use to show non-sequential or grouped chunks of information accompanied by related visuals. Circular shapes can hold an icon or small picture and corresponding text box shows Level 1 text. Works best for icons or small pictures with medium-length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alg type="sp"/>
    <dgm:shape xmlns:r="http://schemas.openxmlformats.org/officeDocument/2006/relationships" r:blip="">
      <dgm:adjLst/>
    </dgm:shape>
    <dgm:presOf/>
    <dgm:choose name="Name0">
      <dgm:if name="Name1" axis="ch" ptType="node" func="cnt" op="lte" val="3">
        <dgm:constrLst>
          <dgm:constr type="w" for="ch" forName="container" refType="w"/>
          <dgm:constr type="h" for="ch" forName="container" refType="h" fact="0.4"/>
        </dgm:constrLst>
      </dgm:if>
      <dgm:else name="Name2">
        <dgm:constrLst>
          <dgm:constr type="w" for="ch" forName="container" refType="w"/>
          <dgm:constr type="h" for="ch" forName="container" refType="h"/>
        </dgm:constrLst>
      </dgm:else>
    </dgm:choose>
    <dgm:ruleLst>
      <dgm:rule type="h" for="ch" forName="container" val="INF" fact="NaN" max="NaN"/>
    </dgm:ruleLst>
    <dgm:layoutNode name="container">
      <dgm:varLst>
        <dgm:dir/>
        <dgm:resizeHandles val="exact"/>
      </dgm:varLst>
      <dgm:choose name="Name3">
        <dgm:if name="Name4" axis="self" func="var" arg="dir" op="equ" val="norm">
          <dgm:alg type="snake">
            <dgm:param type="grDir" val="tL"/>
            <dgm:param type="flowDir" val="row"/>
            <dgm:param type="contDir" val="sameDir"/>
          </dgm:alg>
        </dgm:if>
        <dgm:else name="Name5">
          <dgm:alg type="snake">
            <dgm:param type="grDir" val="tR"/>
            <dgm:param type="flowDir" val="row"/>
            <dgm:param type="contDir" val="sameDir"/>
          </dgm:alg>
        </dgm:else>
      </dgm:choose>
      <dgm:shape xmlns:r="http://schemas.openxmlformats.org/officeDocument/2006/relationships" r:blip="">
        <dgm:adjLst/>
      </dgm:shape>
      <dgm:presOf/>
      <dgm:constrLst>
        <dgm:constr type="w" for="ch" forName="compNode" refType="w"/>
        <dgm:constr type="h" for="ch" forName="compNode" refType="w" fact="0.28"/>
        <dgm:constr type="w" for="ch" forName="sibTrans" refType="w" refFor="ch" refForName="compNode" fact="0.115"/>
        <dgm:constr type="sp" refType="h" op="equ" fact="0.17"/>
        <dgm:constr type="primFontSz" for="des" ptType="node" op="equ" val="24"/>
        <dgm:constr type="h" for="des" forName="compNode" op="equ"/>
        <dgm:constr type="h" for="des" forName="iconBgRect" op="equ"/>
      </dgm:constrLst>
      <dgm:ruleLst>
        <dgm:rule type="w" for="ch" forName="compNode" val="60" fact="NaN" max="NaN"/>
      </dgm:ruleLst>
      <dgm:forEach name="Name6" axis="ch" ptType="node">
        <dgm:layoutNode name="compNode">
          <dgm:alg type="composite"/>
          <dgm:shape xmlns:r="http://schemas.openxmlformats.org/officeDocument/2006/relationships" r:blip="">
            <dgm:adjLst/>
          </dgm:shape>
          <dgm:presOf axis="self"/>
          <dgm:constrLst>
            <dgm:constr type="w" for="ch" forName="iconBgRect" refType="w" fact="0.28"/>
            <dgm:constr type="h" for="ch" forName="iconBgRect" refType="w" refFor="ch" refForName="iconBgRect"/>
            <dgm:constr type="t" for="ch" forName="iconBgRect"/>
            <dgm:constr type="l" for="ch" forName="iconBgRect"/>
            <dgm:constr type="w" for="ch" forName="iconRect" refType="w" refFor="ch" refForName="iconBgRect" fact="0.58"/>
            <dgm:constr type="h" for="ch" forName="iconRect" refType="w" refFor="ch" refForName="iconRect"/>
            <dgm:constr type="ctrX" for="ch" forName="iconRect" refType="ctrX" refFor="ch" refForName="iconBgRect"/>
            <dgm:constr type="ctrY" for="ch" forName="iconRect" refType="ctrY" refFor="ch" refForName="iconBgRect"/>
            <dgm:constr type="w" for="ch" forName="spaceRect" refType="w" fact="0.06"/>
            <dgm:constr type="h" for="ch" forName="spaceRect" refType="h" refFor="ch" refForName="iconBgRect"/>
            <dgm:constr type="t" for="ch" forName="spaceRect" refType="t" refFor="ch" refForName="iconBgRect"/>
            <dgm:constr type="l" for="ch" forName="spaceRect" refType="r" refFor="ch" refForName="iconBgRect"/>
            <dgm:constr type="h" for="ch" forName="textRect" refType="h" refFor="ch" refForName="iconBgRect"/>
            <dgm:constr type="t" for="ch" forName="textRect" refType="t" refFor="ch" refForName="iconBgRect"/>
            <dgm:constr type="l" for="ch" forName="textRect" refType="r" refFor="ch" refForName="spaceRect"/>
          </dgm:constrLst>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choose name="Name7">
              <dgm:if name="Name8" func="var" arg="dir" op="equ" val="norm">
                <dgm:alg type="tx">
                  <dgm:param type="txAnchorVert" val="mid"/>
                  <dgm:param type="parTxLTRAlign" val="l"/>
                  <dgm:param type="shpTxLTRAlignCh" val="l"/>
                  <dgm:param type="parTxRTLAlign" val="l"/>
                  <dgm:param type="shpTxRTLAlignCh" val="l"/>
                </dgm:alg>
              </dgm:if>
              <dgm:else name="Name9">
                <dgm:alg type="tx">
                  <dgm:param type="txAnchorVert" val="mid"/>
                  <dgm:param type="parTxLTRAlign" val="r"/>
                  <dgm:param type="shpTxLTRAlignCh" val="r"/>
                  <dgm:param type="parTxRTLAlign" val="r"/>
                  <dgm:param type="shpTxRTLAlignCh" val="r"/>
                </dgm:alg>
              </dgm:else>
            </dgm:choose>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Lst>
          </dgm:layoutNode>
        </dgm:layoutNode>
        <dgm:forEach name="Name10"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extLst>
    <a:ext uri="{68A01E43-0DF5-4B5B-8FA6-DAF915123BFB}">
      <dgm1612:lstStyle xmlns:dgm1612="http://schemas.microsoft.com/office/drawing/2016/12/diagram">
        <a:lvl1pPr>
          <a:lnSpc>
            <a:spcPct val="100000"/>
          </a:lnSpc>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LabelList">
  <dgm:title val="Icon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20"/>
          <dgm:constr type="w" for="ch" forName="sibTrans" refType="w" refFor="ch" refForName="compNode" fact="0.175"/>
          <dgm:constr type="sp" refType="w" refFor="ch" refForName="compNode" op="equ" fact="0.25"/>
          <dgm:constr type="primFontSz" for="des" ptType="node" op="equ" val="50"/>
          <dgm:constr type="h" for="des" forName="compNode" op="equ"/>
          <dgm:constr type="h" for="des" forName="textRect" op="equ"/>
        </dgm:constrLst>
      </dgm:if>
      <dgm:if name="Name5"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6"/>
          <dgm:constr type="h" for="des" forName="compNode" op="equ"/>
          <dgm:constr type="h" for="des" forName="textRect" op="equ"/>
        </dgm:constrLst>
      </dgm:if>
      <dgm:else name="Name6">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7" axis="ch" ptType="node">
      <dgm:layoutNode name="compNode">
        <dgm:alg type="composite"/>
        <dgm:shape xmlns:r="http://schemas.openxmlformats.org/officeDocument/2006/relationships" r:blip="">
          <dgm:adjLst/>
        </dgm:shape>
        <dgm:presOf axis="self"/>
        <dgm:constrLst>
          <dgm:constr type="w" for="ch" forName="iconRect" refType="w" fact="0.45"/>
          <dgm:constr type="h" for="ch" forName="iconRect" refType="w" refFor="ch" refForName="iconRect"/>
          <dgm:constr type="ctrX" for="ch" forName="iconRect" refType="w" fact="0.5"/>
          <dgm:constr type="t" for="ch" forName="iconRect"/>
          <dgm:constr type="h" for="ch" forName="spaceRect" refType="h" fact="0.15"/>
          <dgm:constr type="w" for="ch" forName="spaceRect" refType="w"/>
          <dgm:constr type="l" for="ch" forName="spaceRect"/>
          <dgm:constr type="t" for="ch" forName="spaceRect" refType="b" refFor="ch" refForName="icon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8"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dgm1612:lstStyle>
    </a:ext>
  </dgm:extLst>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GB"/>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GB"/>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8A87A34-81AB-432B-8DAE-1953F412C126}" type="datetimeFigureOut">
              <a:rPr lang="en-US" dirty="0"/>
              <a:t>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8A87A34-81AB-432B-8DAE-1953F412C126}" type="datetimeFigureOut">
              <a:rPr lang="en-US" dirty="0"/>
              <a:t>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GB"/>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8A87A34-81AB-432B-8DAE-1953F412C126}" type="datetimeFigureOut">
              <a:rPr lang="en-US" dirty="0"/>
              <a:t>1/20/21</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8A87A34-81AB-432B-8DAE-1953F412C126}" type="datetimeFigureOut">
              <a:rPr lang="en-US" dirty="0"/>
              <a:t>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8A87A34-81AB-432B-8DAE-1953F412C126}" type="datetimeFigureOut">
              <a:rPr lang="en-US" dirty="0"/>
              <a:t>1/20/21</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GB"/>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GB"/>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GB"/>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GB"/>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GB"/>
              <a:t>Click to edit Master text styles</a:t>
            </a:r>
          </a:p>
        </p:txBody>
      </p:sp>
      <p:sp>
        <p:nvSpPr>
          <p:cNvPr id="5" name="Date Placeholder 4"/>
          <p:cNvSpPr>
            <a:spLocks noGrp="1"/>
          </p:cNvSpPr>
          <p:nvPr>
            <p:ph type="dt" sz="half" idx="10"/>
          </p:nvPr>
        </p:nvSpPr>
        <p:spPr/>
        <p:txBody>
          <a:bodyPr/>
          <a:lstStyle/>
          <a:p>
            <a:fld id="{48A87A34-81AB-432B-8DAE-1953F412C126}" type="datetimeFigureOut">
              <a:rPr lang="en-US" dirty="0"/>
              <a:t>1/20/21</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GB"/>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GB"/>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GB"/>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3" name="Date Placeholder 2"/>
          <p:cNvSpPr>
            <a:spLocks noGrp="1"/>
          </p:cNvSpPr>
          <p:nvPr>
            <p:ph type="dt" sz="half" idx="10"/>
          </p:nvPr>
        </p:nvSpPr>
        <p:spPr/>
        <p:txBody>
          <a:bodyPr/>
          <a:lstStyle/>
          <a:p>
            <a:fld id="{48A87A34-81AB-432B-8DAE-1953F412C126}" type="datetimeFigureOut">
              <a:rPr lang="en-US" dirty="0"/>
              <a:t>1/20/21</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GB"/>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GB"/>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8A87A34-81AB-432B-8DAE-1953F412C126}" type="datetimeFigureOut">
              <a:rPr lang="en-US" dirty="0"/>
              <a:t>1/20/21</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Rectangle 4">
            <a:extLst>
              <a:ext uri="{FF2B5EF4-FFF2-40B4-BE49-F238E27FC236}">
                <a16:creationId xmlns:a16="http://schemas.microsoft.com/office/drawing/2014/main" id="{23716B6A-8B01-2C4B-97E8-4F3DBB5A8E78}"/>
              </a:ext>
            </a:extLst>
          </p:cNvPr>
          <p:cNvSpPr>
            <a:spLocks noGrp="1" noChangeArrowheads="1"/>
          </p:cNvSpPr>
          <p:nvPr>
            <p:ph type="dt" sz="half" idx="10"/>
          </p:nvPr>
        </p:nvSpPr>
        <p:spPr>
          <a:ln/>
        </p:spPr>
        <p:txBody>
          <a:bodyPr/>
          <a:lstStyle>
            <a:lvl1pPr>
              <a:defRPr/>
            </a:lvl1pPr>
          </a:lstStyle>
          <a:p>
            <a:pPr>
              <a:defRPr/>
            </a:pPr>
            <a:endParaRPr lang="en-GB"/>
          </a:p>
        </p:txBody>
      </p:sp>
      <p:sp>
        <p:nvSpPr>
          <p:cNvPr id="5" name="Rectangle 5">
            <a:extLst>
              <a:ext uri="{FF2B5EF4-FFF2-40B4-BE49-F238E27FC236}">
                <a16:creationId xmlns:a16="http://schemas.microsoft.com/office/drawing/2014/main" id="{B1797603-6A87-CA46-96B6-26087157ED26}"/>
              </a:ext>
            </a:extLst>
          </p:cNvPr>
          <p:cNvSpPr>
            <a:spLocks noGrp="1" noChangeArrowheads="1"/>
          </p:cNvSpPr>
          <p:nvPr>
            <p:ph type="ftr" sz="quarter" idx="11"/>
          </p:nvPr>
        </p:nvSpPr>
        <p:spPr>
          <a:ln/>
        </p:spPr>
        <p:txBody>
          <a:bodyPr/>
          <a:lstStyle>
            <a:lvl1pPr>
              <a:defRPr/>
            </a:lvl1pPr>
          </a:lstStyle>
          <a:p>
            <a:pPr>
              <a:defRPr/>
            </a:pPr>
            <a:endParaRPr lang="en-GB"/>
          </a:p>
        </p:txBody>
      </p:sp>
      <p:sp>
        <p:nvSpPr>
          <p:cNvPr id="6" name="Rectangle 6">
            <a:extLst>
              <a:ext uri="{FF2B5EF4-FFF2-40B4-BE49-F238E27FC236}">
                <a16:creationId xmlns:a16="http://schemas.microsoft.com/office/drawing/2014/main" id="{6C22E9C5-E92D-C24B-B0FD-9D644AE4C92A}"/>
              </a:ext>
            </a:extLst>
          </p:cNvPr>
          <p:cNvSpPr>
            <a:spLocks noGrp="1" noChangeArrowheads="1"/>
          </p:cNvSpPr>
          <p:nvPr>
            <p:ph type="sldNum" sz="quarter" idx="12"/>
          </p:nvPr>
        </p:nvSpPr>
        <p:spPr>
          <a:ln/>
        </p:spPr>
        <p:txBody>
          <a:bodyPr/>
          <a:lstStyle>
            <a:lvl1pPr>
              <a:defRPr/>
            </a:lvl1pPr>
          </a:lstStyle>
          <a:p>
            <a:fld id="{64071009-CC16-4F40-976D-23817856D060}" type="slidenum">
              <a:rPr lang="en-GB" altLang="en-US"/>
              <a:pPr/>
              <a:t>‹#›</a:t>
            </a:fld>
            <a:endParaRPr lang="en-GB" altLang="en-US"/>
          </a:p>
        </p:txBody>
      </p:sp>
    </p:spTree>
    <p:extLst>
      <p:ext uri="{BB962C8B-B14F-4D97-AF65-F5344CB8AC3E}">
        <p14:creationId xmlns:p14="http://schemas.microsoft.com/office/powerpoint/2010/main" val="2030617238"/>
      </p:ext>
    </p:extLst>
  </p:cSld>
  <p:clrMapOvr>
    <a:masterClrMapping/>
  </p:clrMapOvr>
  <p:transition spd="slow">
    <p:pull dir="ru"/>
  </p:transition>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2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CF6D9EB-B478-6947-A0E5-6D83917B2BF4}"/>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15130180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CF6D9EB-B478-6947-A0E5-6D83917B2BF4}"/>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30276666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CF6D9EB-B478-6947-A0E5-6D83917B2BF4}"/>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1089601477"/>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5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CF6D9EB-B478-6947-A0E5-6D83917B2BF4}"/>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277544946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userDrawn="1">
  <p:cSld name="6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CF6D9EB-B478-6947-A0E5-6D83917B2BF4}"/>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18912675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userDrawn="1">
  <p:cSld name="7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CF6D9EB-B478-6947-A0E5-6D83917B2BF4}"/>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175727487"/>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userDrawn="1">
  <p:cSld name="8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CF6D9EB-B478-6947-A0E5-6D83917B2BF4}"/>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1255419778"/>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userDrawn="1">
  <p:cSld name="9_Title and Content">
    <p:spTree>
      <p:nvGrpSpPr>
        <p:cNvPr id="1" name=""/>
        <p:cNvGrpSpPr/>
        <p:nvPr/>
      </p:nvGrpSpPr>
      <p:grpSpPr>
        <a:xfrm>
          <a:off x="0" y="0"/>
          <a:ext cx="0" cy="0"/>
          <a:chOff x="0" y="0"/>
          <a:chExt cx="0" cy="0"/>
        </a:xfrm>
      </p:grpSpPr>
      <p:sp>
        <p:nvSpPr>
          <p:cNvPr id="3" name="Rounded Rectangle 2">
            <a:extLst>
              <a:ext uri="{FF2B5EF4-FFF2-40B4-BE49-F238E27FC236}">
                <a16:creationId xmlns:a16="http://schemas.microsoft.com/office/drawing/2014/main" id="{3CF6D9EB-B478-6947-A0E5-6D83917B2BF4}"/>
              </a:ext>
            </a:extLst>
          </p:cNvPr>
          <p:cNvSpPr/>
          <p:nvPr userDrawn="1"/>
        </p:nvSpPr>
        <p:spPr bwMode="auto">
          <a:xfrm>
            <a:off x="609601" y="438150"/>
            <a:ext cx="10960100" cy="5957888"/>
          </a:xfrm>
          <a:prstGeom prst="roundRect">
            <a:avLst>
              <a:gd name="adj" fmla="val 2649"/>
            </a:avLst>
          </a:prstGeom>
          <a:solidFill>
            <a:schemeClr val="bg1">
              <a:alpha val="90000"/>
            </a:schemeClr>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1350" dirty="0"/>
              <a:t> </a:t>
            </a:r>
          </a:p>
        </p:txBody>
      </p:sp>
      <p:sp>
        <p:nvSpPr>
          <p:cNvPr id="8" name="Title 5"/>
          <p:cNvSpPr>
            <a:spLocks noGrp="1"/>
          </p:cNvSpPr>
          <p:nvPr>
            <p:ph type="title"/>
          </p:nvPr>
        </p:nvSpPr>
        <p:spPr>
          <a:xfrm>
            <a:off x="609598" y="478895"/>
            <a:ext cx="10960100" cy="994306"/>
          </a:xfrm>
        </p:spPr>
        <p:txBody>
          <a:bodyPr>
            <a:noAutofit/>
          </a:bodyPr>
          <a:lstStyle>
            <a:lvl1pPr>
              <a:defRPr>
                <a:latin typeface="Twinkl SemiBold" pitchFamily="2" charset="0"/>
              </a:defRPr>
            </a:lvl1pPr>
          </a:lstStyle>
          <a:p>
            <a:endParaRPr lang="en-GB" dirty="0"/>
          </a:p>
        </p:txBody>
      </p:sp>
    </p:spTree>
    <p:extLst>
      <p:ext uri="{BB962C8B-B14F-4D97-AF65-F5344CB8AC3E}">
        <p14:creationId xmlns:p14="http://schemas.microsoft.com/office/powerpoint/2010/main" val="127502548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26" Type="http://schemas.openxmlformats.org/officeDocument/2006/relationships/slideLayout" Target="../slideLayouts/slideLayout26.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5" Type="http://schemas.openxmlformats.org/officeDocument/2006/relationships/slideLayout" Target="../slideLayouts/slideLayout25.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slideLayout" Target="../slideLayouts/slideLayout24.xml"/><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slideLayout" Target="../slideLayouts/slideLayout23.xml"/><Relationship Id="rId28" Type="http://schemas.openxmlformats.org/officeDocument/2006/relationships/image" Target="../media/image1.png"/><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 Id="rId27"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8">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8A87A34-81AB-432B-8DAE-1953F412C126}" type="datetimeFigureOut">
              <a:rPr lang="en-US" dirty="0"/>
              <a:pPr/>
              <a:t>1/20/21</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 id="2147483669" r:id="rId18"/>
    <p:sldLayoutId id="2147483671" r:id="rId19"/>
    <p:sldLayoutId id="2147483672" r:id="rId20"/>
    <p:sldLayoutId id="2147483673" r:id="rId21"/>
    <p:sldLayoutId id="2147483674" r:id="rId22"/>
    <p:sldLayoutId id="2147483675" r:id="rId23"/>
    <p:sldLayoutId id="2147483676" r:id="rId24"/>
    <p:sldLayoutId id="2147483677" r:id="rId25"/>
    <p:sldLayoutId id="2147483678" r:id="rId26"/>
  </p:sldLayoutIdLst>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png"/><Relationship Id="rId1" Type="http://schemas.openxmlformats.org/officeDocument/2006/relationships/slideLayout" Target="../slideLayouts/slideLayout2.xml"/><Relationship Id="rId4" Type="http://schemas.openxmlformats.org/officeDocument/2006/relationships/image" Target="../media/image6.png"/></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17.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2" Type="http://schemas.openxmlformats.org/officeDocument/2006/relationships/slide" Target="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8.png"/><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8" Type="http://schemas.openxmlformats.org/officeDocument/2006/relationships/image" Target="../media/image25.png"/><Relationship Id="rId3" Type="http://schemas.openxmlformats.org/officeDocument/2006/relationships/diagramLayout" Target="../diagrams/layout2.xml"/><Relationship Id="rId7" Type="http://schemas.openxmlformats.org/officeDocument/2006/relationships/image" Target="../media/image18.png"/><Relationship Id="rId2" Type="http://schemas.openxmlformats.org/officeDocument/2006/relationships/diagramData" Target="../diagrams/data2.xml"/><Relationship Id="rId1" Type="http://schemas.openxmlformats.org/officeDocument/2006/relationships/slideLayout" Target="../slideLayouts/slideLayout18.xml"/><Relationship Id="rId6" Type="http://schemas.microsoft.com/office/2007/relationships/diagramDrawing" Target="../diagrams/drawing2.xml"/><Relationship Id="rId5" Type="http://schemas.openxmlformats.org/officeDocument/2006/relationships/diagramColors" Target="../diagrams/colors2.xml"/><Relationship Id="rId10" Type="http://schemas.openxmlformats.org/officeDocument/2006/relationships/image" Target="../media/image6.png"/><Relationship Id="rId4" Type="http://schemas.openxmlformats.org/officeDocument/2006/relationships/diagramQuickStyle" Target="../diagrams/quickStyle2.xml"/><Relationship Id="rId9" Type="http://schemas.openxmlformats.org/officeDocument/2006/relationships/image" Target="../media/image26.png"/></Relationships>
</file>

<file path=ppt/slides/_rels/slide12.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image" Target="../media/image27.png"/><Relationship Id="rId1" Type="http://schemas.openxmlformats.org/officeDocument/2006/relationships/slideLayout" Target="../slideLayouts/slideLayout19.xml"/><Relationship Id="rId4" Type="http://schemas.openxmlformats.org/officeDocument/2006/relationships/image" Target="../media/image29.png"/></Relationships>
</file>

<file path=ppt/slides/_rels/slide13.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0.xml"/></Relationships>
</file>

<file path=ppt/slides/_rels/slide14.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1.xml"/></Relationships>
</file>

<file path=ppt/slides/_rels/slide15.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18.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5.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6.xml"/></Relationships>
</file>

<file path=ppt/slides/_rels/slide20.xml.rels><?xml version="1.0" encoding="UTF-8" standalone="yes"?>
<Relationships xmlns="http://schemas.openxmlformats.org/package/2006/relationships"><Relationship Id="rId2" Type="http://schemas.openxmlformats.org/officeDocument/2006/relationships/slide" Target="slide15.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26.xml"/></Relationships>
</file>

<file path=ppt/slides/_rels/slide2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1.png"/><Relationship Id="rId1" Type="http://schemas.openxmlformats.org/officeDocument/2006/relationships/slideLayout" Target="../slideLayouts/slideLayout2.xml"/><Relationship Id="rId5" Type="http://schemas.openxmlformats.org/officeDocument/2006/relationships/image" Target="../media/image18.png"/><Relationship Id="rId4" Type="http://schemas.openxmlformats.org/officeDocument/2006/relationships/image" Target="../media/image36.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4E50CAEE-CAC0-4F18-9593-F09A3338C1A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 name="Picture 9">
            <a:extLst>
              <a:ext uri="{FF2B5EF4-FFF2-40B4-BE49-F238E27FC236}">
                <a16:creationId xmlns:a16="http://schemas.microsoft.com/office/drawing/2014/main" id="{D2DA77D5-12C4-446D-AC72-A514960A553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73623" t="43915" r="1" b="10213"/>
          <a:stretch/>
        </p:blipFill>
        <p:spPr>
          <a:xfrm>
            <a:off x="8199690" y="290557"/>
            <a:ext cx="3992310" cy="3905520"/>
          </a:xfrm>
          <a:prstGeom prst="rect">
            <a:avLst/>
          </a:prstGeom>
        </p:spPr>
      </p:pic>
      <p:pic>
        <p:nvPicPr>
          <p:cNvPr id="12" name="Picture 11">
            <a:extLst>
              <a:ext uri="{FF2B5EF4-FFF2-40B4-BE49-F238E27FC236}">
                <a16:creationId xmlns:a16="http://schemas.microsoft.com/office/drawing/2014/main" id="{19E04E4F-6B32-4651-ACE0-DACABF1FC254}"/>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12450" t="1120" r="54326" b="73832"/>
          <a:stretch/>
        </p:blipFill>
        <p:spPr>
          <a:xfrm>
            <a:off x="4581330" y="0"/>
            <a:ext cx="6762408" cy="2867764"/>
          </a:xfrm>
          <a:prstGeom prst="rect">
            <a:avLst/>
          </a:prstGeom>
        </p:spPr>
      </p:pic>
      <p:sp>
        <p:nvSpPr>
          <p:cNvPr id="2" name="Title 1">
            <a:extLst>
              <a:ext uri="{FF2B5EF4-FFF2-40B4-BE49-F238E27FC236}">
                <a16:creationId xmlns:a16="http://schemas.microsoft.com/office/drawing/2014/main" id="{7C1EAC88-94CA-5344-B517-881A797C1C6B}"/>
              </a:ext>
            </a:extLst>
          </p:cNvPr>
          <p:cNvSpPr>
            <a:spLocks noGrp="1"/>
          </p:cNvSpPr>
          <p:nvPr>
            <p:ph type="ctrTitle"/>
          </p:nvPr>
        </p:nvSpPr>
        <p:spPr>
          <a:xfrm>
            <a:off x="1286933" y="2213361"/>
            <a:ext cx="6247721" cy="2204815"/>
          </a:xfrm>
        </p:spPr>
        <p:txBody>
          <a:bodyPr>
            <a:normAutofit/>
          </a:bodyPr>
          <a:lstStyle/>
          <a:p>
            <a:pPr algn="l"/>
            <a:r>
              <a:rPr lang="en-US" dirty="0"/>
              <a:t>LLC Explanation Text</a:t>
            </a:r>
            <a:endParaRPr lang="en-US"/>
          </a:p>
        </p:txBody>
      </p:sp>
      <p:sp>
        <p:nvSpPr>
          <p:cNvPr id="3" name="Subtitle 2">
            <a:extLst>
              <a:ext uri="{FF2B5EF4-FFF2-40B4-BE49-F238E27FC236}">
                <a16:creationId xmlns:a16="http://schemas.microsoft.com/office/drawing/2014/main" id="{3775A6E7-011A-4C4D-A1C4-DC1C8036B63F}"/>
              </a:ext>
            </a:extLst>
          </p:cNvPr>
          <p:cNvSpPr>
            <a:spLocks noGrp="1"/>
          </p:cNvSpPr>
          <p:nvPr>
            <p:ph type="subTitle" idx="1"/>
          </p:nvPr>
        </p:nvSpPr>
        <p:spPr>
          <a:xfrm>
            <a:off x="1286934" y="4418176"/>
            <a:ext cx="6247721" cy="1264209"/>
          </a:xfrm>
        </p:spPr>
        <p:txBody>
          <a:bodyPr>
            <a:normAutofit/>
          </a:bodyPr>
          <a:lstStyle/>
          <a:p>
            <a:pPr algn="l"/>
            <a:r>
              <a:rPr lang="en-US">
                <a:solidFill>
                  <a:schemeClr val="tx1">
                    <a:lumMod val="50000"/>
                    <a:lumOff val="50000"/>
                  </a:schemeClr>
                </a:solidFill>
              </a:rPr>
              <a:t>Week 4 25.01.2021 – 29.01.2021</a:t>
            </a:r>
          </a:p>
          <a:p>
            <a:pPr algn="l"/>
            <a:endParaRPr lang="en-US">
              <a:solidFill>
                <a:schemeClr val="tx1">
                  <a:lumMod val="50000"/>
                  <a:lumOff val="50000"/>
                </a:schemeClr>
              </a:solidFill>
            </a:endParaRPr>
          </a:p>
        </p:txBody>
      </p:sp>
      <p:pic>
        <p:nvPicPr>
          <p:cNvPr id="14" name="Picture 13">
            <a:extLst>
              <a:ext uri="{FF2B5EF4-FFF2-40B4-BE49-F238E27FC236}">
                <a16:creationId xmlns:a16="http://schemas.microsoft.com/office/drawing/2014/main" id="{13D4F2B0-7771-46FC-9763-240E8F55F14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65973" t="81531" r="19879"/>
          <a:stretch/>
        </p:blipFill>
        <p:spPr>
          <a:xfrm>
            <a:off x="10246407" y="5429242"/>
            <a:ext cx="1945594" cy="1428758"/>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pic>
        <p:nvPicPr>
          <p:cNvPr id="16" name="Picture 15">
            <a:extLst>
              <a:ext uri="{FF2B5EF4-FFF2-40B4-BE49-F238E27FC236}">
                <a16:creationId xmlns:a16="http://schemas.microsoft.com/office/drawing/2014/main" id="{6164F387-6750-4AFF-8A10-65C64D31ECA3}"/>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rotWithShape="1">
          <a:blip r:embed="rId2">
            <a:extLst>
              <a:ext uri="{28A0092B-C50C-407E-A947-70E740481C1C}">
                <a14:useLocalDpi xmlns:a14="http://schemas.microsoft.com/office/drawing/2010/main" val="0"/>
              </a:ext>
            </a:extLst>
          </a:blip>
          <a:srcRect l="46466" t="75007" r="30510"/>
          <a:stretch/>
        </p:blipFill>
        <p:spPr>
          <a:xfrm>
            <a:off x="9795659" y="4064996"/>
            <a:ext cx="2716669" cy="1658803"/>
          </a:xfrm>
          <a:custGeom>
            <a:avLst/>
            <a:gdLst>
              <a:gd name="connsiteX0" fmla="*/ 2051608 w 4103216"/>
              <a:gd name="connsiteY0" fmla="*/ 0 h 1714050"/>
              <a:gd name="connsiteX1" fmla="*/ 4103216 w 4103216"/>
              <a:gd name="connsiteY1" fmla="*/ 1266738 h 1714050"/>
              <a:gd name="connsiteX2" fmla="*/ 4010980 w 4103216"/>
              <a:gd name="connsiteY2" fmla="*/ 1643427 h 1714050"/>
              <a:gd name="connsiteX3" fmla="*/ 3969116 w 4103216"/>
              <a:gd name="connsiteY3" fmla="*/ 1714050 h 1714050"/>
              <a:gd name="connsiteX4" fmla="*/ 134100 w 4103216"/>
              <a:gd name="connsiteY4" fmla="*/ 1714050 h 1714050"/>
              <a:gd name="connsiteX5" fmla="*/ 92237 w 4103216"/>
              <a:gd name="connsiteY5" fmla="*/ 1643427 h 1714050"/>
              <a:gd name="connsiteX6" fmla="*/ 0 w 4103216"/>
              <a:gd name="connsiteY6" fmla="*/ 1266738 h 1714050"/>
              <a:gd name="connsiteX7" fmla="*/ 2051608 w 4103216"/>
              <a:gd name="connsiteY7" fmla="*/ 0 h 17140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103216" h="1714050">
                <a:moveTo>
                  <a:pt x="2051608" y="0"/>
                </a:moveTo>
                <a:cubicBezTo>
                  <a:pt x="3184680" y="0"/>
                  <a:pt x="4103216" y="567138"/>
                  <a:pt x="4103216" y="1266738"/>
                </a:cubicBezTo>
                <a:cubicBezTo>
                  <a:pt x="4103216" y="1397913"/>
                  <a:pt x="4070924" y="1524431"/>
                  <a:pt x="4010980" y="1643427"/>
                </a:cubicBezTo>
                <a:lnTo>
                  <a:pt x="3969116" y="1714050"/>
                </a:lnTo>
                <a:lnTo>
                  <a:pt x="134100" y="1714050"/>
                </a:lnTo>
                <a:lnTo>
                  <a:pt x="92237" y="1643427"/>
                </a:lnTo>
                <a:cubicBezTo>
                  <a:pt x="32293" y="1524431"/>
                  <a:pt x="0" y="1397913"/>
                  <a:pt x="0" y="1266738"/>
                </a:cubicBezTo>
                <a:cubicBezTo>
                  <a:pt x="0" y="567138"/>
                  <a:pt x="918536" y="0"/>
                  <a:pt x="2051608" y="0"/>
                </a:cubicBezTo>
                <a:close/>
              </a:path>
            </a:pathLst>
          </a:custGeom>
        </p:spPr>
      </p:pic>
    </p:spTree>
    <p:extLst>
      <p:ext uri="{BB962C8B-B14F-4D97-AF65-F5344CB8AC3E}">
        <p14:creationId xmlns:p14="http://schemas.microsoft.com/office/powerpoint/2010/main" val="2457160791"/>
      </p:ext>
    </p:extLst>
  </p:cSld>
  <p:clrMapOvr>
    <a:overrideClrMapping bg1="dk1" tx1="lt1" bg2="dk2" tx2="lt2" accent1="accent1" accent2="accent2" accent3="accent3" accent4="accent4" accent5="accent5" accent6="accent6" hlink="hlink" folHlink="folHlink"/>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B575025-1AE5-104B-88B4-7880A3CCD0D4}"/>
              </a:ext>
            </a:extLst>
          </p:cNvPr>
          <p:cNvSpPr>
            <a:spLocks noGrp="1"/>
          </p:cNvSpPr>
          <p:nvPr>
            <p:ph type="title"/>
          </p:nvPr>
        </p:nvSpPr>
        <p:spPr>
          <a:xfrm>
            <a:off x="913149" y="175605"/>
            <a:ext cx="10364451" cy="710221"/>
          </a:xfrm>
        </p:spPr>
        <p:txBody>
          <a:bodyPr/>
          <a:lstStyle/>
          <a:p>
            <a:r>
              <a:rPr lang="en-US" dirty="0"/>
              <a:t>Challenges</a:t>
            </a:r>
          </a:p>
        </p:txBody>
      </p:sp>
      <p:sp>
        <p:nvSpPr>
          <p:cNvPr id="3" name="Content Placeholder 2">
            <a:extLst>
              <a:ext uri="{FF2B5EF4-FFF2-40B4-BE49-F238E27FC236}">
                <a16:creationId xmlns:a16="http://schemas.microsoft.com/office/drawing/2014/main" id="{31615CD5-3511-CD4B-870C-949C068560AB}"/>
              </a:ext>
            </a:extLst>
          </p:cNvPr>
          <p:cNvSpPr>
            <a:spLocks noGrp="1"/>
          </p:cNvSpPr>
          <p:nvPr>
            <p:ph sz="quarter" idx="13"/>
          </p:nvPr>
        </p:nvSpPr>
        <p:spPr>
          <a:xfrm>
            <a:off x="913774" y="885826"/>
            <a:ext cx="10363826" cy="4905374"/>
          </a:xfrm>
        </p:spPr>
        <p:txBody>
          <a:bodyPr>
            <a:normAutofit/>
          </a:bodyPr>
          <a:lstStyle/>
          <a:p>
            <a:r>
              <a:rPr lang="en-US" b="1" i="1" u="sng" dirty="0"/>
              <a:t>Challenge 1: </a:t>
            </a:r>
          </a:p>
          <a:p>
            <a:pPr marL="0" indent="0">
              <a:buNone/>
            </a:pPr>
            <a:r>
              <a:rPr lang="en-US" dirty="0"/>
              <a:t>Identify the features of an Explanation Text</a:t>
            </a:r>
          </a:p>
          <a:p>
            <a:r>
              <a:rPr lang="en-US" b="1" i="1" u="sng" dirty="0"/>
              <a:t>Challenge 2: </a:t>
            </a:r>
          </a:p>
          <a:p>
            <a:pPr marL="0" indent="0">
              <a:buNone/>
            </a:pPr>
            <a:r>
              <a:rPr lang="en-US" dirty="0"/>
              <a:t>Read the example Explanation Text ‘How do materials change state?’ carefully.       Complete the skeleton on page 20. </a:t>
            </a:r>
          </a:p>
          <a:p>
            <a:pPr marL="0" indent="0">
              <a:buNone/>
            </a:pPr>
            <a:r>
              <a:rPr lang="en-US" dirty="0"/>
              <a:t>Find the features from the </a:t>
            </a:r>
            <a:r>
              <a:rPr lang="en-US" b="1" i="1" dirty="0"/>
              <a:t>Genre Checklist </a:t>
            </a:r>
            <a:r>
              <a:rPr lang="en-US" dirty="0"/>
              <a:t>in the explanation text ‘</a:t>
            </a:r>
            <a:r>
              <a:rPr lang="en-US" b="1" i="1" dirty="0"/>
              <a:t>How do materials change state?’. </a:t>
            </a:r>
          </a:p>
          <a:p>
            <a:r>
              <a:rPr lang="en-US" b="1" i="1" u="sng" dirty="0"/>
              <a:t>Challenge 3:</a:t>
            </a:r>
          </a:p>
          <a:p>
            <a:pPr marL="0" indent="0">
              <a:buNone/>
            </a:pPr>
            <a:r>
              <a:rPr lang="en-US" dirty="0"/>
              <a:t>Write and explanation text on how rainbows are made.</a:t>
            </a:r>
          </a:p>
          <a:p>
            <a:pPr marL="0" indent="0">
              <a:buNone/>
            </a:pPr>
            <a:r>
              <a:rPr lang="en-US" dirty="0"/>
              <a:t>(Link to Science and Technology Challenge)</a:t>
            </a:r>
          </a:p>
          <a:p>
            <a:endParaRPr lang="en-US" dirty="0"/>
          </a:p>
        </p:txBody>
      </p:sp>
      <p:pic>
        <p:nvPicPr>
          <p:cNvPr id="5" name="Picture 4" descr="Shape&#10;&#10;Description automatically generated">
            <a:extLst>
              <a:ext uri="{FF2B5EF4-FFF2-40B4-BE49-F238E27FC236}">
                <a16:creationId xmlns:a16="http://schemas.microsoft.com/office/drawing/2014/main" id="{A8EBFF80-201C-6341-8236-554F5B7336EC}"/>
              </a:ext>
            </a:extLst>
          </p:cNvPr>
          <p:cNvPicPr>
            <a:picLocks noChangeAspect="1"/>
          </p:cNvPicPr>
          <p:nvPr/>
        </p:nvPicPr>
        <p:blipFill>
          <a:blip r:embed="rId2"/>
          <a:stretch>
            <a:fillRect/>
          </a:stretch>
        </p:blipFill>
        <p:spPr>
          <a:xfrm>
            <a:off x="8898193" y="193675"/>
            <a:ext cx="2908300" cy="1746250"/>
          </a:xfrm>
          <a:prstGeom prst="rect">
            <a:avLst/>
          </a:prstGeom>
        </p:spPr>
      </p:pic>
      <p:pic>
        <p:nvPicPr>
          <p:cNvPr id="7" name="Picture 6" descr="A rainbow in the sky&#10;&#10;Description automatically generated">
            <a:extLst>
              <a:ext uri="{FF2B5EF4-FFF2-40B4-BE49-F238E27FC236}">
                <a16:creationId xmlns:a16="http://schemas.microsoft.com/office/drawing/2014/main" id="{E4BA4C10-92E7-C84F-97FA-4CAB4C2B8CEA}"/>
              </a:ext>
            </a:extLst>
          </p:cNvPr>
          <p:cNvPicPr>
            <a:picLocks noChangeAspect="1"/>
          </p:cNvPicPr>
          <p:nvPr/>
        </p:nvPicPr>
        <p:blipFill>
          <a:blip r:embed="rId3"/>
          <a:stretch>
            <a:fillRect/>
          </a:stretch>
        </p:blipFill>
        <p:spPr>
          <a:xfrm>
            <a:off x="8027021" y="4439517"/>
            <a:ext cx="1742343" cy="1351683"/>
          </a:xfrm>
          <a:prstGeom prst="rect">
            <a:avLst/>
          </a:prstGeom>
        </p:spPr>
      </p:pic>
      <p:pic>
        <p:nvPicPr>
          <p:cNvPr id="9" name="Picture 8" descr="A picture containing carambola, pinwheel&#10;&#10;Description automatically generated">
            <a:extLst>
              <a:ext uri="{FF2B5EF4-FFF2-40B4-BE49-F238E27FC236}">
                <a16:creationId xmlns:a16="http://schemas.microsoft.com/office/drawing/2014/main" id="{B8C20E11-3C1C-6A44-AC47-6E0E01D94A79}"/>
              </a:ext>
            </a:extLst>
          </p:cNvPr>
          <p:cNvPicPr>
            <a:picLocks noChangeAspect="1"/>
          </p:cNvPicPr>
          <p:nvPr/>
        </p:nvPicPr>
        <p:blipFill>
          <a:blip r:embed="rId4"/>
          <a:stretch>
            <a:fillRect/>
          </a:stretch>
        </p:blipFill>
        <p:spPr>
          <a:xfrm>
            <a:off x="511054" y="3428998"/>
            <a:ext cx="500013" cy="500013"/>
          </a:xfrm>
          <a:prstGeom prst="rect">
            <a:avLst/>
          </a:prstGeom>
        </p:spPr>
      </p:pic>
      <p:pic>
        <p:nvPicPr>
          <p:cNvPr id="11" name="Picture 10" descr="A picture containing carambola, pinwheel&#10;&#10;Description automatically generated">
            <a:extLst>
              <a:ext uri="{FF2B5EF4-FFF2-40B4-BE49-F238E27FC236}">
                <a16:creationId xmlns:a16="http://schemas.microsoft.com/office/drawing/2014/main" id="{A6314E46-DE69-424B-A025-A59C743BCB2D}"/>
              </a:ext>
            </a:extLst>
          </p:cNvPr>
          <p:cNvPicPr>
            <a:picLocks noChangeAspect="1"/>
          </p:cNvPicPr>
          <p:nvPr/>
        </p:nvPicPr>
        <p:blipFill>
          <a:blip r:embed="rId4"/>
          <a:stretch>
            <a:fillRect/>
          </a:stretch>
        </p:blipFill>
        <p:spPr>
          <a:xfrm>
            <a:off x="55198" y="3429000"/>
            <a:ext cx="500011" cy="500011"/>
          </a:xfrm>
          <a:prstGeom prst="rect">
            <a:avLst/>
          </a:prstGeom>
        </p:spPr>
      </p:pic>
      <p:pic>
        <p:nvPicPr>
          <p:cNvPr id="13" name="Picture 12" descr="A picture containing carambola, pinwheel&#10;&#10;Description automatically generated">
            <a:extLst>
              <a:ext uri="{FF2B5EF4-FFF2-40B4-BE49-F238E27FC236}">
                <a16:creationId xmlns:a16="http://schemas.microsoft.com/office/drawing/2014/main" id="{1732EA7F-8024-6044-B8B0-15B7211E2A3B}"/>
              </a:ext>
            </a:extLst>
          </p:cNvPr>
          <p:cNvPicPr>
            <a:picLocks noChangeAspect="1"/>
          </p:cNvPicPr>
          <p:nvPr/>
        </p:nvPicPr>
        <p:blipFill>
          <a:blip r:embed="rId4"/>
          <a:stretch>
            <a:fillRect/>
          </a:stretch>
        </p:blipFill>
        <p:spPr>
          <a:xfrm>
            <a:off x="261048" y="2452841"/>
            <a:ext cx="500012" cy="500012"/>
          </a:xfrm>
          <a:prstGeom prst="rect">
            <a:avLst/>
          </a:prstGeom>
        </p:spPr>
      </p:pic>
    </p:spTree>
    <p:extLst>
      <p:ext uri="{BB962C8B-B14F-4D97-AF65-F5344CB8AC3E}">
        <p14:creationId xmlns:p14="http://schemas.microsoft.com/office/powerpoint/2010/main" val="201858727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2">
                <a:tint val="84000"/>
                <a:shade val="100000"/>
                <a:hueMod val="130000"/>
                <a:satMod val="150000"/>
                <a:lumMod val="112000"/>
              </a:schemeClr>
            </a:gs>
            <a:gs pos="100000">
              <a:schemeClr val="bg2">
                <a:shade val="92000"/>
                <a:satMod val="140000"/>
                <a:lumMod val="110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7151A2-223D-7D4B-BCDA-65190D8C8E4C}"/>
              </a:ext>
            </a:extLst>
          </p:cNvPr>
          <p:cNvSpPr>
            <a:spLocks noGrp="1"/>
          </p:cNvSpPr>
          <p:nvPr>
            <p:ph type="title"/>
          </p:nvPr>
        </p:nvSpPr>
        <p:spPr>
          <a:xfrm>
            <a:off x="168166" y="168167"/>
            <a:ext cx="11845157" cy="2046528"/>
          </a:xfrm>
        </p:spPr>
        <p:txBody>
          <a:bodyPr anchor="t">
            <a:normAutofit/>
          </a:bodyPr>
          <a:lstStyle/>
          <a:p>
            <a:pPr algn="l"/>
            <a:br>
              <a:rPr lang="en-US" sz="4400" dirty="0">
                <a:solidFill>
                  <a:schemeClr val="bg1"/>
                </a:solidFill>
                <a:latin typeface="Comic Sans MS" panose="030F0902030302020204" pitchFamily="66" charset="0"/>
              </a:rPr>
            </a:br>
            <a:endParaRPr lang="en-US" sz="4400" dirty="0">
              <a:solidFill>
                <a:schemeClr val="bg1"/>
              </a:solidFill>
            </a:endParaRPr>
          </a:p>
        </p:txBody>
      </p:sp>
      <p:graphicFrame>
        <p:nvGraphicFramePr>
          <p:cNvPr id="5" name="Content Placeholder 2">
            <a:extLst>
              <a:ext uri="{FF2B5EF4-FFF2-40B4-BE49-F238E27FC236}">
                <a16:creationId xmlns:a16="http://schemas.microsoft.com/office/drawing/2014/main" id="{C37C2E96-560F-4694-B85D-16A7C0AE400F}"/>
              </a:ext>
            </a:extLst>
          </p:cNvPr>
          <p:cNvGraphicFramePr>
            <a:graphicFrameLocks noGrp="1"/>
          </p:cNvGraphicFramePr>
          <p:nvPr>
            <p:ph sz="quarter" idx="13"/>
          </p:nvPr>
        </p:nvGraphicFramePr>
        <p:xfrm>
          <a:off x="913774" y="2367092"/>
          <a:ext cx="10363826" cy="3872391"/>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5" descr="Text, letter&#10;&#10;Description automatically generated">
            <a:extLst>
              <a:ext uri="{FF2B5EF4-FFF2-40B4-BE49-F238E27FC236}">
                <a16:creationId xmlns:a16="http://schemas.microsoft.com/office/drawing/2014/main" id="{C599C13C-6D56-9B44-85AB-D651F5D12B4B}"/>
              </a:ext>
            </a:extLst>
          </p:cNvPr>
          <p:cNvPicPr>
            <a:picLocks noChangeAspect="1"/>
          </p:cNvPicPr>
          <p:nvPr/>
        </p:nvPicPr>
        <p:blipFill>
          <a:blip r:embed="rId7"/>
          <a:stretch>
            <a:fillRect/>
          </a:stretch>
        </p:blipFill>
        <p:spPr>
          <a:xfrm>
            <a:off x="275612" y="320565"/>
            <a:ext cx="11630263" cy="2046527"/>
          </a:xfrm>
          <a:prstGeom prst="rect">
            <a:avLst/>
          </a:prstGeom>
        </p:spPr>
      </p:pic>
    </p:spTree>
    <p:extLst>
      <p:ext uri="{BB962C8B-B14F-4D97-AF65-F5344CB8AC3E}">
        <p14:creationId xmlns:p14="http://schemas.microsoft.com/office/powerpoint/2010/main" val="250427819"/>
      </p:ext>
    </p:extLst>
  </p:cSld>
  <p:clrMapOvr>
    <a:overrideClrMapping bg1="dk1" tx1="lt1" bg2="dk2" tx2="lt2" accent1="accent1" accent2="accent2" accent3="accent3" accent4="accent4" accent5="accent5" accent6="accent6" hlink="hlink" folHlink="folHlink"/>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Text Box 2">
            <a:extLst>
              <a:ext uri="{FF2B5EF4-FFF2-40B4-BE49-F238E27FC236}">
                <a16:creationId xmlns:a16="http://schemas.microsoft.com/office/drawing/2014/main" id="{2B735C4F-D0F7-B04E-BE6E-90ECD9A3B281}"/>
              </a:ext>
            </a:extLst>
          </p:cNvPr>
          <p:cNvSpPr txBox="1">
            <a:spLocks noChangeArrowheads="1"/>
          </p:cNvSpPr>
          <p:nvPr/>
        </p:nvSpPr>
        <p:spPr bwMode="auto">
          <a:xfrm>
            <a:off x="2133600" y="457201"/>
            <a:ext cx="8001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defRPr/>
            </a:pPr>
            <a:r>
              <a:rPr lang="en-GB" sz="4000">
                <a:solidFill>
                  <a:srgbClr val="990000"/>
                </a:solidFill>
                <a:effectLst>
                  <a:outerShdw blurRad="38100" dist="38100" dir="2700000" algn="tl">
                    <a:srgbClr val="000000"/>
                  </a:outerShdw>
                </a:effectLst>
              </a:rPr>
              <a:t>explanation text</a:t>
            </a:r>
          </a:p>
        </p:txBody>
      </p:sp>
      <p:grpSp>
        <p:nvGrpSpPr>
          <p:cNvPr id="5132" name="Group 12">
            <a:extLst>
              <a:ext uri="{FF2B5EF4-FFF2-40B4-BE49-F238E27FC236}">
                <a16:creationId xmlns:a16="http://schemas.microsoft.com/office/drawing/2014/main" id="{3E11587C-B117-CE44-BAD4-4B44E4BB14A1}"/>
              </a:ext>
            </a:extLst>
          </p:cNvPr>
          <p:cNvGrpSpPr>
            <a:grpSpLocks/>
          </p:cNvGrpSpPr>
          <p:nvPr/>
        </p:nvGrpSpPr>
        <p:grpSpPr bwMode="auto">
          <a:xfrm>
            <a:off x="3648075" y="3925889"/>
            <a:ext cx="1392238" cy="828675"/>
            <a:chOff x="432" y="1440"/>
            <a:chExt cx="1680" cy="1248"/>
          </a:xfrm>
        </p:grpSpPr>
        <p:sp>
          <p:nvSpPr>
            <p:cNvPr id="3092" name="Line 13">
              <a:extLst>
                <a:ext uri="{FF2B5EF4-FFF2-40B4-BE49-F238E27FC236}">
                  <a16:creationId xmlns:a16="http://schemas.microsoft.com/office/drawing/2014/main" id="{CB8B8ED6-A94C-024D-97E8-A0EE2A537C38}"/>
                </a:ext>
              </a:extLst>
            </p:cNvPr>
            <p:cNvSpPr>
              <a:spLocks noChangeShapeType="1"/>
            </p:cNvSpPr>
            <p:nvPr/>
          </p:nvSpPr>
          <p:spPr bwMode="auto">
            <a:xfrm>
              <a:off x="1488" y="2016"/>
              <a:ext cx="624" cy="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93" name="Oval 14">
              <a:extLst>
                <a:ext uri="{FF2B5EF4-FFF2-40B4-BE49-F238E27FC236}">
                  <a16:creationId xmlns:a16="http://schemas.microsoft.com/office/drawing/2014/main" id="{895B707A-9F2D-A24D-A634-7F8CC30E2273}"/>
                </a:ext>
              </a:extLst>
            </p:cNvPr>
            <p:cNvSpPr>
              <a:spLocks noChangeArrowheads="1"/>
            </p:cNvSpPr>
            <p:nvPr/>
          </p:nvSpPr>
          <p:spPr bwMode="auto">
            <a:xfrm>
              <a:off x="432" y="1440"/>
              <a:ext cx="1056" cy="1248"/>
            </a:xfrm>
            <a:prstGeom prst="ellipse">
              <a:avLst/>
            </a:prstGeom>
            <a:noFill/>
            <a:ln w="571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endParaRPr lang="en-US" altLang="en-US"/>
            </a:p>
          </p:txBody>
        </p:sp>
      </p:grpSp>
      <p:sp>
        <p:nvSpPr>
          <p:cNvPr id="5137" name="Line 17">
            <a:extLst>
              <a:ext uri="{FF2B5EF4-FFF2-40B4-BE49-F238E27FC236}">
                <a16:creationId xmlns:a16="http://schemas.microsoft.com/office/drawing/2014/main" id="{D85D7B4C-A1B4-6746-B697-C6799D53EA59}"/>
              </a:ext>
            </a:extLst>
          </p:cNvPr>
          <p:cNvSpPr>
            <a:spLocks noChangeShapeType="1"/>
          </p:cNvSpPr>
          <p:nvPr/>
        </p:nvSpPr>
        <p:spPr bwMode="auto">
          <a:xfrm>
            <a:off x="5864225" y="4308475"/>
            <a:ext cx="471488" cy="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39" name="Oval 19">
            <a:extLst>
              <a:ext uri="{FF2B5EF4-FFF2-40B4-BE49-F238E27FC236}">
                <a16:creationId xmlns:a16="http://schemas.microsoft.com/office/drawing/2014/main" id="{C388BA50-42F8-8B4B-B647-752FF57F24E3}"/>
              </a:ext>
            </a:extLst>
          </p:cNvPr>
          <p:cNvSpPr>
            <a:spLocks noChangeArrowheads="1"/>
          </p:cNvSpPr>
          <p:nvPr/>
        </p:nvSpPr>
        <p:spPr bwMode="auto">
          <a:xfrm>
            <a:off x="7824788" y="3925889"/>
            <a:ext cx="863600" cy="828675"/>
          </a:xfrm>
          <a:prstGeom prst="ellipse">
            <a:avLst/>
          </a:prstGeom>
          <a:noFill/>
          <a:ln w="571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endParaRPr lang="en-US" altLang="en-US"/>
          </a:p>
        </p:txBody>
      </p:sp>
      <p:grpSp>
        <p:nvGrpSpPr>
          <p:cNvPr id="5155" name="Group 35">
            <a:extLst>
              <a:ext uri="{FF2B5EF4-FFF2-40B4-BE49-F238E27FC236}">
                <a16:creationId xmlns:a16="http://schemas.microsoft.com/office/drawing/2014/main" id="{F2F99E41-EEBC-A341-B596-936FA7EC4559}"/>
              </a:ext>
            </a:extLst>
          </p:cNvPr>
          <p:cNvGrpSpPr>
            <a:grpSpLocks/>
          </p:cNvGrpSpPr>
          <p:nvPr/>
        </p:nvGrpSpPr>
        <p:grpSpPr bwMode="auto">
          <a:xfrm>
            <a:off x="6334125" y="3573463"/>
            <a:ext cx="1481138" cy="1657350"/>
            <a:chOff x="3060" y="1525"/>
            <a:chExt cx="1399" cy="1633"/>
          </a:xfrm>
        </p:grpSpPr>
        <p:sp>
          <p:nvSpPr>
            <p:cNvPr id="3088" name="Line 10">
              <a:extLst>
                <a:ext uri="{FF2B5EF4-FFF2-40B4-BE49-F238E27FC236}">
                  <a16:creationId xmlns:a16="http://schemas.microsoft.com/office/drawing/2014/main" id="{5EE0D2E1-57FF-3A43-A84C-F4B0C5187481}"/>
                </a:ext>
              </a:extLst>
            </p:cNvPr>
            <p:cNvSpPr>
              <a:spLocks noChangeShapeType="1"/>
            </p:cNvSpPr>
            <p:nvPr/>
          </p:nvSpPr>
          <p:spPr bwMode="auto">
            <a:xfrm>
              <a:off x="3940" y="2249"/>
              <a:ext cx="519" cy="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089" name="Oval 11">
              <a:extLst>
                <a:ext uri="{FF2B5EF4-FFF2-40B4-BE49-F238E27FC236}">
                  <a16:creationId xmlns:a16="http://schemas.microsoft.com/office/drawing/2014/main" id="{0BBF16D8-CED7-3C42-AF18-87894A6F8FDB}"/>
                </a:ext>
              </a:extLst>
            </p:cNvPr>
            <p:cNvSpPr>
              <a:spLocks noChangeArrowheads="1"/>
            </p:cNvSpPr>
            <p:nvPr/>
          </p:nvSpPr>
          <p:spPr bwMode="auto">
            <a:xfrm>
              <a:off x="3060" y="1872"/>
              <a:ext cx="880" cy="816"/>
            </a:xfrm>
            <a:prstGeom prst="ellipse">
              <a:avLst/>
            </a:prstGeom>
            <a:noFill/>
            <a:ln w="571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endParaRPr lang="en-US" altLang="en-US"/>
            </a:p>
          </p:txBody>
        </p:sp>
        <p:sp>
          <p:nvSpPr>
            <p:cNvPr id="3090" name="Line 31">
              <a:extLst>
                <a:ext uri="{FF2B5EF4-FFF2-40B4-BE49-F238E27FC236}">
                  <a16:creationId xmlns:a16="http://schemas.microsoft.com/office/drawing/2014/main" id="{9344E4FE-5316-2F42-9431-4BC7D9D6AE34}"/>
                </a:ext>
              </a:extLst>
            </p:cNvPr>
            <p:cNvSpPr>
              <a:spLocks noChangeShapeType="1"/>
            </p:cNvSpPr>
            <p:nvPr/>
          </p:nvSpPr>
          <p:spPr bwMode="auto">
            <a:xfrm flipV="1">
              <a:off x="3470" y="1525"/>
              <a:ext cx="0" cy="362"/>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3091" name="Line 32">
              <a:extLst>
                <a:ext uri="{FF2B5EF4-FFF2-40B4-BE49-F238E27FC236}">
                  <a16:creationId xmlns:a16="http://schemas.microsoft.com/office/drawing/2014/main" id="{996634DE-D335-1741-82DB-05C5A7EFFEA1}"/>
                </a:ext>
              </a:extLst>
            </p:cNvPr>
            <p:cNvSpPr>
              <a:spLocks noChangeShapeType="1"/>
            </p:cNvSpPr>
            <p:nvPr/>
          </p:nvSpPr>
          <p:spPr bwMode="auto">
            <a:xfrm flipH="1">
              <a:off x="3243" y="2704"/>
              <a:ext cx="136" cy="454"/>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grpSp>
      <p:grpSp>
        <p:nvGrpSpPr>
          <p:cNvPr id="5154" name="Group 34">
            <a:extLst>
              <a:ext uri="{FF2B5EF4-FFF2-40B4-BE49-F238E27FC236}">
                <a16:creationId xmlns:a16="http://schemas.microsoft.com/office/drawing/2014/main" id="{5428F6D0-48C1-1C47-9EBB-4900E50A31BB}"/>
              </a:ext>
            </a:extLst>
          </p:cNvPr>
          <p:cNvGrpSpPr>
            <a:grpSpLocks/>
          </p:cNvGrpSpPr>
          <p:nvPr/>
        </p:nvGrpSpPr>
        <p:grpSpPr bwMode="auto">
          <a:xfrm>
            <a:off x="4945063" y="3573463"/>
            <a:ext cx="1103312" cy="1427162"/>
            <a:chOff x="1791" y="1525"/>
            <a:chExt cx="998" cy="1406"/>
          </a:xfrm>
        </p:grpSpPr>
        <p:sp>
          <p:nvSpPr>
            <p:cNvPr id="3084" name="Oval 18">
              <a:extLst>
                <a:ext uri="{FF2B5EF4-FFF2-40B4-BE49-F238E27FC236}">
                  <a16:creationId xmlns:a16="http://schemas.microsoft.com/office/drawing/2014/main" id="{5349FF1E-0406-1D41-8370-836091BC3526}"/>
                </a:ext>
              </a:extLst>
            </p:cNvPr>
            <p:cNvSpPr>
              <a:spLocks noChangeArrowheads="1"/>
            </p:cNvSpPr>
            <p:nvPr/>
          </p:nvSpPr>
          <p:spPr bwMode="auto">
            <a:xfrm>
              <a:off x="1860" y="1872"/>
              <a:ext cx="755" cy="816"/>
            </a:xfrm>
            <a:prstGeom prst="ellipse">
              <a:avLst/>
            </a:prstGeom>
            <a:noFill/>
            <a:ln w="571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endParaRPr lang="en-US" altLang="en-US"/>
            </a:p>
          </p:txBody>
        </p:sp>
        <p:sp>
          <p:nvSpPr>
            <p:cNvPr id="3085" name="Line 29">
              <a:extLst>
                <a:ext uri="{FF2B5EF4-FFF2-40B4-BE49-F238E27FC236}">
                  <a16:creationId xmlns:a16="http://schemas.microsoft.com/office/drawing/2014/main" id="{CDE80F79-35D5-1646-92D3-F2630B43E68B}"/>
                </a:ext>
              </a:extLst>
            </p:cNvPr>
            <p:cNvSpPr>
              <a:spLocks noChangeShapeType="1"/>
            </p:cNvSpPr>
            <p:nvPr/>
          </p:nvSpPr>
          <p:spPr bwMode="auto">
            <a:xfrm flipV="1">
              <a:off x="2426" y="1525"/>
              <a:ext cx="363" cy="408"/>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3086" name="Line 30">
              <a:extLst>
                <a:ext uri="{FF2B5EF4-FFF2-40B4-BE49-F238E27FC236}">
                  <a16:creationId xmlns:a16="http://schemas.microsoft.com/office/drawing/2014/main" id="{022A6669-BD98-E14B-BCEA-4E5AF2F3CB08}"/>
                </a:ext>
              </a:extLst>
            </p:cNvPr>
            <p:cNvSpPr>
              <a:spLocks noChangeShapeType="1"/>
            </p:cNvSpPr>
            <p:nvPr/>
          </p:nvSpPr>
          <p:spPr bwMode="auto">
            <a:xfrm flipH="1" flipV="1">
              <a:off x="1791" y="1525"/>
              <a:ext cx="273" cy="408"/>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3087" name="Line 33">
              <a:extLst>
                <a:ext uri="{FF2B5EF4-FFF2-40B4-BE49-F238E27FC236}">
                  <a16:creationId xmlns:a16="http://schemas.microsoft.com/office/drawing/2014/main" id="{A9F002C6-E056-F349-8A67-A9CCEADBA77A}"/>
                </a:ext>
              </a:extLst>
            </p:cNvPr>
            <p:cNvSpPr>
              <a:spLocks noChangeShapeType="1"/>
            </p:cNvSpPr>
            <p:nvPr/>
          </p:nvSpPr>
          <p:spPr bwMode="auto">
            <a:xfrm flipH="1">
              <a:off x="1791" y="2659"/>
              <a:ext cx="273" cy="272"/>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grpSp>
      <p:sp>
        <p:nvSpPr>
          <p:cNvPr id="5157" name="Text Box 37">
            <a:extLst>
              <a:ext uri="{FF2B5EF4-FFF2-40B4-BE49-F238E27FC236}">
                <a16:creationId xmlns:a16="http://schemas.microsoft.com/office/drawing/2014/main" id="{3EB55C92-E3E5-BF4B-A475-0762DEC97989}"/>
              </a:ext>
            </a:extLst>
          </p:cNvPr>
          <p:cNvSpPr txBox="1">
            <a:spLocks noChangeArrowheads="1"/>
          </p:cNvSpPr>
          <p:nvPr/>
        </p:nvSpPr>
        <p:spPr bwMode="auto">
          <a:xfrm>
            <a:off x="2927350" y="1557339"/>
            <a:ext cx="69850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 explains how or why something happens</a:t>
            </a:r>
          </a:p>
          <a:p>
            <a:pPr eaLnBrk="1" hangingPunct="1"/>
            <a:r>
              <a:rPr lang="en-GB" altLang="en-US"/>
              <a:t>* cause and effect</a:t>
            </a:r>
          </a:p>
          <a:p>
            <a:pPr eaLnBrk="1" hangingPunct="1"/>
            <a:r>
              <a:rPr lang="en-GB" altLang="en-US"/>
              <a:t>* often in time order</a:t>
            </a:r>
            <a:endParaRPr lang="en-US" altLang="en-US"/>
          </a:p>
        </p:txBody>
      </p:sp>
      <p:sp>
        <p:nvSpPr>
          <p:cNvPr id="5158" name="Text Box 38">
            <a:extLst>
              <a:ext uri="{FF2B5EF4-FFF2-40B4-BE49-F238E27FC236}">
                <a16:creationId xmlns:a16="http://schemas.microsoft.com/office/drawing/2014/main" id="{3BADF781-CFBC-B747-AE97-36F85CBE425B}"/>
              </a:ext>
            </a:extLst>
          </p:cNvPr>
          <p:cNvSpPr txBox="1">
            <a:spLocks noChangeArrowheads="1"/>
          </p:cNvSpPr>
          <p:nvPr/>
        </p:nvSpPr>
        <p:spPr bwMode="auto">
          <a:xfrm>
            <a:off x="4872038" y="5589588"/>
            <a:ext cx="316865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(sequential)</a:t>
            </a:r>
            <a:endParaRPr lang="en-US" altLang="en-US"/>
          </a:p>
        </p:txBody>
      </p:sp>
      <p:sp>
        <p:nvSpPr>
          <p:cNvPr id="3082" name="AutoShape 40">
            <a:extLst>
              <a:ext uri="{FF2B5EF4-FFF2-40B4-BE49-F238E27FC236}">
                <a16:creationId xmlns:a16="http://schemas.microsoft.com/office/drawing/2014/main" id="{5B01AECE-6D4E-AC44-9CC8-000CD8BB16D7}"/>
              </a:ext>
            </a:extLst>
          </p:cNvPr>
          <p:cNvSpPr>
            <a:spLocks noChangeArrowheads="1"/>
          </p:cNvSpPr>
          <p:nvPr/>
        </p:nvSpPr>
        <p:spPr bwMode="auto">
          <a:xfrm>
            <a:off x="7824788" y="5923212"/>
            <a:ext cx="366960" cy="917079"/>
          </a:xfrm>
          <a:prstGeom prst="rightArrow">
            <a:avLst>
              <a:gd name="adj1" fmla="val 50000"/>
              <a:gd name="adj2" fmla="val 100000"/>
            </a:avLst>
          </a:prstGeom>
          <a:gradFill rotWithShape="1">
            <a:gsLst>
              <a:gs pos="0">
                <a:srgbClr val="FF3300">
                  <a:alpha val="51999"/>
                </a:srgbClr>
              </a:gs>
              <a:gs pos="100000">
                <a:srgbClr val="FFBBAA"/>
              </a:gs>
            </a:gsLst>
            <a:lin ang="5400000" scaled="1"/>
          </a:gradFill>
          <a:ln w="25400">
            <a:solidFill>
              <a:srgbClr val="FF7C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endParaRPr lang="en-US" altLang="en-US"/>
          </a:p>
        </p:txBody>
      </p:sp>
      <p:sp>
        <p:nvSpPr>
          <p:cNvPr id="3083" name="Text Box 39">
            <a:extLst>
              <a:ext uri="{FF2B5EF4-FFF2-40B4-BE49-F238E27FC236}">
                <a16:creationId xmlns:a16="http://schemas.microsoft.com/office/drawing/2014/main" id="{B4F69B3C-8B35-5647-988D-A64589E89809}"/>
              </a:ext>
            </a:extLst>
          </p:cNvPr>
          <p:cNvSpPr txBox="1">
            <a:spLocks noChangeArrowheads="1"/>
          </p:cNvSpPr>
          <p:nvPr/>
        </p:nvSpPr>
        <p:spPr bwMode="auto">
          <a:xfrm>
            <a:off x="7680325" y="6165850"/>
            <a:ext cx="2592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hlinkClick r:id="rId2" action="ppaction://hlinksldjump"/>
              </a:rPr>
              <a:t>Blank version</a:t>
            </a:r>
            <a:endParaRPr lang="en-GB" altLang="en-US"/>
          </a:p>
        </p:txBody>
      </p:sp>
    </p:spTree>
    <p:extLst>
      <p:ext uri="{BB962C8B-B14F-4D97-AF65-F5344CB8AC3E}">
        <p14:creationId xmlns:p14="http://schemas.microsoft.com/office/powerpoint/2010/main" val="3097866618"/>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nodeType="clickEffect">
                                  <p:stCondLst>
                                    <p:cond delay="0"/>
                                  </p:stCondLst>
                                  <p:childTnLst>
                                    <p:set>
                                      <p:cBhvr>
                                        <p:cTn id="6" dur="1" fill="hold">
                                          <p:stCondLst>
                                            <p:cond delay="0"/>
                                          </p:stCondLst>
                                        </p:cTn>
                                        <p:tgtEl>
                                          <p:spTgt spid="5157">
                                            <p:txEl>
                                              <p:pRg st="0" end="0"/>
                                            </p:txEl>
                                          </p:spTgt>
                                        </p:tgtEl>
                                        <p:attrNameLst>
                                          <p:attrName>style.visibility</p:attrName>
                                        </p:attrNameLst>
                                      </p:cBhvr>
                                      <p:to>
                                        <p:strVal val="visible"/>
                                      </p:to>
                                    </p:set>
                                    <p:anim calcmode="lin" valueType="num">
                                      <p:cBhvr additive="base">
                                        <p:cTn id="7" dur="500" fill="hold"/>
                                        <p:tgtEl>
                                          <p:spTgt spid="5157">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5157">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nodeType="clickEffect">
                                  <p:stCondLst>
                                    <p:cond delay="0"/>
                                  </p:stCondLst>
                                  <p:childTnLst>
                                    <p:set>
                                      <p:cBhvr>
                                        <p:cTn id="12" dur="1" fill="hold">
                                          <p:stCondLst>
                                            <p:cond delay="0"/>
                                          </p:stCondLst>
                                        </p:cTn>
                                        <p:tgtEl>
                                          <p:spTgt spid="5157">
                                            <p:txEl>
                                              <p:pRg st="1" end="1"/>
                                            </p:txEl>
                                          </p:spTgt>
                                        </p:tgtEl>
                                        <p:attrNameLst>
                                          <p:attrName>style.visibility</p:attrName>
                                        </p:attrNameLst>
                                      </p:cBhvr>
                                      <p:to>
                                        <p:strVal val="visible"/>
                                      </p:to>
                                    </p:set>
                                    <p:anim calcmode="lin" valueType="num">
                                      <p:cBhvr additive="base">
                                        <p:cTn id="13" dur="500" fill="hold"/>
                                        <p:tgtEl>
                                          <p:spTgt spid="5157">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5157">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nodeType="clickEffect">
                                  <p:stCondLst>
                                    <p:cond delay="0"/>
                                  </p:stCondLst>
                                  <p:childTnLst>
                                    <p:set>
                                      <p:cBhvr>
                                        <p:cTn id="18" dur="1" fill="hold">
                                          <p:stCondLst>
                                            <p:cond delay="0"/>
                                          </p:stCondLst>
                                        </p:cTn>
                                        <p:tgtEl>
                                          <p:spTgt spid="5157">
                                            <p:txEl>
                                              <p:pRg st="2" end="2"/>
                                            </p:txEl>
                                          </p:spTgt>
                                        </p:tgtEl>
                                        <p:attrNameLst>
                                          <p:attrName>style.visibility</p:attrName>
                                        </p:attrNameLst>
                                      </p:cBhvr>
                                      <p:to>
                                        <p:strVal val="visible"/>
                                      </p:to>
                                    </p:set>
                                    <p:anim calcmode="lin" valueType="num">
                                      <p:cBhvr additive="base">
                                        <p:cTn id="19" dur="500" fill="hold"/>
                                        <p:tgtEl>
                                          <p:spTgt spid="5157">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5157">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nodeType="clickEffect">
                                  <p:stCondLst>
                                    <p:cond delay="0"/>
                                  </p:stCondLst>
                                  <p:childTnLst>
                                    <p:set>
                                      <p:cBhvr>
                                        <p:cTn id="24" dur="1" fill="hold">
                                          <p:stCondLst>
                                            <p:cond delay="0"/>
                                          </p:stCondLst>
                                        </p:cTn>
                                        <p:tgtEl>
                                          <p:spTgt spid="5132"/>
                                        </p:tgtEl>
                                        <p:attrNameLst>
                                          <p:attrName>style.visibility</p:attrName>
                                        </p:attrNameLst>
                                      </p:cBhvr>
                                      <p:to>
                                        <p:strVal val="visible"/>
                                      </p:to>
                                    </p:set>
                                    <p:anim calcmode="lin" valueType="num">
                                      <p:cBhvr additive="base">
                                        <p:cTn id="25" dur="500" fill="hold"/>
                                        <p:tgtEl>
                                          <p:spTgt spid="5132"/>
                                        </p:tgtEl>
                                        <p:attrNameLst>
                                          <p:attrName>ppt_x</p:attrName>
                                        </p:attrNameLst>
                                      </p:cBhvr>
                                      <p:tavLst>
                                        <p:tav tm="0">
                                          <p:val>
                                            <p:strVal val="#ppt_x"/>
                                          </p:val>
                                        </p:tav>
                                        <p:tav tm="100000">
                                          <p:val>
                                            <p:strVal val="#ppt_x"/>
                                          </p:val>
                                        </p:tav>
                                      </p:tavLst>
                                    </p:anim>
                                    <p:anim calcmode="lin" valueType="num">
                                      <p:cBhvr additive="base">
                                        <p:cTn id="26" dur="500" fill="hold"/>
                                        <p:tgtEl>
                                          <p:spTgt spid="5132"/>
                                        </p:tgtEl>
                                        <p:attrNameLst>
                                          <p:attrName>ppt_y</p:attrName>
                                        </p:attrNameLst>
                                      </p:cBhvr>
                                      <p:tavLst>
                                        <p:tav tm="0">
                                          <p:val>
                                            <p:strVal val="1+#ppt_h/2"/>
                                          </p:val>
                                        </p:tav>
                                        <p:tav tm="100000">
                                          <p:val>
                                            <p:strVal val="#ppt_y"/>
                                          </p:val>
                                        </p:tav>
                                      </p:tavLst>
                                    </p:anim>
                                  </p:childTnLst>
                                </p:cTn>
                              </p:par>
                            </p:childTnLst>
                          </p:cTn>
                        </p:par>
                      </p:childTnLst>
                    </p:cTn>
                  </p:par>
                  <p:par>
                    <p:cTn id="27" fill="hold" nodeType="clickPar">
                      <p:stCondLst>
                        <p:cond delay="indefinite"/>
                      </p:stCondLst>
                      <p:childTnLst>
                        <p:par>
                          <p:cTn id="28" fill="hold" nodeType="withGroup">
                            <p:stCondLst>
                              <p:cond delay="0"/>
                            </p:stCondLst>
                            <p:childTnLst>
                              <p:par>
                                <p:cTn id="29" presetID="2" presetClass="entr" presetSubtype="4" fill="hold" nodeType="clickEffect">
                                  <p:stCondLst>
                                    <p:cond delay="0"/>
                                  </p:stCondLst>
                                  <p:childTnLst>
                                    <p:set>
                                      <p:cBhvr>
                                        <p:cTn id="30" dur="1" fill="hold">
                                          <p:stCondLst>
                                            <p:cond delay="0"/>
                                          </p:stCondLst>
                                        </p:cTn>
                                        <p:tgtEl>
                                          <p:spTgt spid="5137"/>
                                        </p:tgtEl>
                                        <p:attrNameLst>
                                          <p:attrName>style.visibility</p:attrName>
                                        </p:attrNameLst>
                                      </p:cBhvr>
                                      <p:to>
                                        <p:strVal val="visible"/>
                                      </p:to>
                                    </p:set>
                                    <p:anim calcmode="lin" valueType="num">
                                      <p:cBhvr additive="base">
                                        <p:cTn id="31" dur="500" fill="hold"/>
                                        <p:tgtEl>
                                          <p:spTgt spid="5137"/>
                                        </p:tgtEl>
                                        <p:attrNameLst>
                                          <p:attrName>ppt_x</p:attrName>
                                        </p:attrNameLst>
                                      </p:cBhvr>
                                      <p:tavLst>
                                        <p:tav tm="0">
                                          <p:val>
                                            <p:strVal val="#ppt_x"/>
                                          </p:val>
                                        </p:tav>
                                        <p:tav tm="100000">
                                          <p:val>
                                            <p:strVal val="#ppt_x"/>
                                          </p:val>
                                        </p:tav>
                                      </p:tavLst>
                                    </p:anim>
                                    <p:anim calcmode="lin" valueType="num">
                                      <p:cBhvr additive="base">
                                        <p:cTn id="32" dur="500" fill="hold"/>
                                        <p:tgtEl>
                                          <p:spTgt spid="5137"/>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5154"/>
                                        </p:tgtEl>
                                        <p:attrNameLst>
                                          <p:attrName>style.visibility</p:attrName>
                                        </p:attrNameLst>
                                      </p:cBhvr>
                                      <p:to>
                                        <p:strVal val="visible"/>
                                      </p:to>
                                    </p:set>
                                    <p:anim calcmode="lin" valueType="num">
                                      <p:cBhvr additive="base">
                                        <p:cTn id="35" dur="500" fill="hold"/>
                                        <p:tgtEl>
                                          <p:spTgt spid="5154"/>
                                        </p:tgtEl>
                                        <p:attrNameLst>
                                          <p:attrName>ppt_x</p:attrName>
                                        </p:attrNameLst>
                                      </p:cBhvr>
                                      <p:tavLst>
                                        <p:tav tm="0">
                                          <p:val>
                                            <p:strVal val="#ppt_x"/>
                                          </p:val>
                                        </p:tav>
                                        <p:tav tm="100000">
                                          <p:val>
                                            <p:strVal val="#ppt_x"/>
                                          </p:val>
                                        </p:tav>
                                      </p:tavLst>
                                    </p:anim>
                                    <p:anim calcmode="lin" valueType="num">
                                      <p:cBhvr additive="base">
                                        <p:cTn id="36" dur="500" fill="hold"/>
                                        <p:tgtEl>
                                          <p:spTgt spid="5154"/>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nodeType="clickEffect">
                                  <p:stCondLst>
                                    <p:cond delay="0"/>
                                  </p:stCondLst>
                                  <p:childTnLst>
                                    <p:set>
                                      <p:cBhvr>
                                        <p:cTn id="40" dur="1" fill="hold">
                                          <p:stCondLst>
                                            <p:cond delay="0"/>
                                          </p:stCondLst>
                                        </p:cTn>
                                        <p:tgtEl>
                                          <p:spTgt spid="5155"/>
                                        </p:tgtEl>
                                        <p:attrNameLst>
                                          <p:attrName>style.visibility</p:attrName>
                                        </p:attrNameLst>
                                      </p:cBhvr>
                                      <p:to>
                                        <p:strVal val="visible"/>
                                      </p:to>
                                    </p:set>
                                    <p:anim calcmode="lin" valueType="num">
                                      <p:cBhvr additive="base">
                                        <p:cTn id="41" dur="500" fill="hold"/>
                                        <p:tgtEl>
                                          <p:spTgt spid="5155"/>
                                        </p:tgtEl>
                                        <p:attrNameLst>
                                          <p:attrName>ppt_x</p:attrName>
                                        </p:attrNameLst>
                                      </p:cBhvr>
                                      <p:tavLst>
                                        <p:tav tm="0">
                                          <p:val>
                                            <p:strVal val="#ppt_x"/>
                                          </p:val>
                                        </p:tav>
                                        <p:tav tm="100000">
                                          <p:val>
                                            <p:strVal val="#ppt_x"/>
                                          </p:val>
                                        </p:tav>
                                      </p:tavLst>
                                    </p:anim>
                                    <p:anim calcmode="lin" valueType="num">
                                      <p:cBhvr additive="base">
                                        <p:cTn id="42" dur="500" fill="hold"/>
                                        <p:tgtEl>
                                          <p:spTgt spid="5155"/>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5139"/>
                                        </p:tgtEl>
                                        <p:attrNameLst>
                                          <p:attrName>style.visibility</p:attrName>
                                        </p:attrNameLst>
                                      </p:cBhvr>
                                      <p:to>
                                        <p:strVal val="visible"/>
                                      </p:to>
                                    </p:set>
                                    <p:anim calcmode="lin" valueType="num">
                                      <p:cBhvr additive="base">
                                        <p:cTn id="47" dur="500" fill="hold"/>
                                        <p:tgtEl>
                                          <p:spTgt spid="5139"/>
                                        </p:tgtEl>
                                        <p:attrNameLst>
                                          <p:attrName>ppt_x</p:attrName>
                                        </p:attrNameLst>
                                      </p:cBhvr>
                                      <p:tavLst>
                                        <p:tav tm="0">
                                          <p:val>
                                            <p:strVal val="#ppt_x"/>
                                          </p:val>
                                        </p:tav>
                                        <p:tav tm="100000">
                                          <p:val>
                                            <p:strVal val="#ppt_x"/>
                                          </p:val>
                                        </p:tav>
                                      </p:tavLst>
                                    </p:anim>
                                    <p:anim calcmode="lin" valueType="num">
                                      <p:cBhvr additive="base">
                                        <p:cTn id="48" dur="500" fill="hold"/>
                                        <p:tgtEl>
                                          <p:spTgt spid="5139"/>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2" presetClass="entr" presetSubtype="4" fill="hold" grpId="0" nodeType="clickEffect">
                                  <p:stCondLst>
                                    <p:cond delay="0"/>
                                  </p:stCondLst>
                                  <p:childTnLst>
                                    <p:set>
                                      <p:cBhvr>
                                        <p:cTn id="52" dur="1" fill="hold">
                                          <p:stCondLst>
                                            <p:cond delay="0"/>
                                          </p:stCondLst>
                                        </p:cTn>
                                        <p:tgtEl>
                                          <p:spTgt spid="5158"/>
                                        </p:tgtEl>
                                        <p:attrNameLst>
                                          <p:attrName>style.visibility</p:attrName>
                                        </p:attrNameLst>
                                      </p:cBhvr>
                                      <p:to>
                                        <p:strVal val="visible"/>
                                      </p:to>
                                    </p:set>
                                    <p:anim calcmode="lin" valueType="num">
                                      <p:cBhvr additive="base">
                                        <p:cTn id="53" dur="500" fill="hold"/>
                                        <p:tgtEl>
                                          <p:spTgt spid="5158"/>
                                        </p:tgtEl>
                                        <p:attrNameLst>
                                          <p:attrName>ppt_x</p:attrName>
                                        </p:attrNameLst>
                                      </p:cBhvr>
                                      <p:tavLst>
                                        <p:tav tm="0">
                                          <p:val>
                                            <p:strVal val="#ppt_x"/>
                                          </p:val>
                                        </p:tav>
                                        <p:tav tm="100000">
                                          <p:val>
                                            <p:strVal val="#ppt_x"/>
                                          </p:val>
                                        </p:tav>
                                      </p:tavLst>
                                    </p:anim>
                                    <p:anim calcmode="lin" valueType="num">
                                      <p:cBhvr additive="base">
                                        <p:cTn id="54" dur="500" fill="hold"/>
                                        <p:tgtEl>
                                          <p:spTgt spid="515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139" grpId="0" animBg="1"/>
      <p:bldP spid="5158"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9960" name="Group 24">
            <a:extLst>
              <a:ext uri="{FF2B5EF4-FFF2-40B4-BE49-F238E27FC236}">
                <a16:creationId xmlns:a16="http://schemas.microsoft.com/office/drawing/2014/main" id="{064CBA62-8A75-7749-88D7-0E3A180D241A}"/>
              </a:ext>
            </a:extLst>
          </p:cNvPr>
          <p:cNvGrpSpPr>
            <a:grpSpLocks/>
          </p:cNvGrpSpPr>
          <p:nvPr/>
        </p:nvGrpSpPr>
        <p:grpSpPr bwMode="auto">
          <a:xfrm>
            <a:off x="2971801" y="1447800"/>
            <a:ext cx="6175375" cy="4114800"/>
            <a:chOff x="950" y="890"/>
            <a:chExt cx="3890" cy="2592"/>
          </a:xfrm>
        </p:grpSpPr>
        <p:sp>
          <p:nvSpPr>
            <p:cNvPr id="4109" name="Oval 4">
              <a:extLst>
                <a:ext uri="{FF2B5EF4-FFF2-40B4-BE49-F238E27FC236}">
                  <a16:creationId xmlns:a16="http://schemas.microsoft.com/office/drawing/2014/main" id="{9E49F546-9CB9-D641-9452-E10766220930}"/>
                </a:ext>
              </a:extLst>
            </p:cNvPr>
            <p:cNvSpPr>
              <a:spLocks noChangeArrowheads="1"/>
            </p:cNvSpPr>
            <p:nvPr/>
          </p:nvSpPr>
          <p:spPr bwMode="auto">
            <a:xfrm>
              <a:off x="1218" y="1542"/>
              <a:ext cx="3305" cy="1084"/>
            </a:xfrm>
            <a:prstGeom prst="ellipse">
              <a:avLst/>
            </a:prstGeom>
            <a:solidFill>
              <a:srgbClr val="990000"/>
            </a:solidFill>
            <a:ln w="38100">
              <a:solidFill>
                <a:schemeClr val="accent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algn="ctr" eaLnBrk="1" hangingPunct="1">
                <a:spcBef>
                  <a:spcPct val="0"/>
                </a:spcBef>
              </a:pPr>
              <a:endParaRPr lang="en-US" altLang="en-US" sz="4000"/>
            </a:p>
          </p:txBody>
        </p:sp>
        <p:sp>
          <p:nvSpPr>
            <p:cNvPr id="4110" name="Oval 5">
              <a:extLst>
                <a:ext uri="{FF2B5EF4-FFF2-40B4-BE49-F238E27FC236}">
                  <a16:creationId xmlns:a16="http://schemas.microsoft.com/office/drawing/2014/main" id="{4313A869-AAEE-D84B-98F5-A926E81197CB}"/>
                </a:ext>
              </a:extLst>
            </p:cNvPr>
            <p:cNvSpPr>
              <a:spLocks noChangeArrowheads="1"/>
            </p:cNvSpPr>
            <p:nvPr/>
          </p:nvSpPr>
          <p:spPr bwMode="auto">
            <a:xfrm>
              <a:off x="1107" y="1474"/>
              <a:ext cx="3490" cy="1220"/>
            </a:xfrm>
            <a:prstGeom prst="ellipse">
              <a:avLst/>
            </a:prstGeom>
            <a:gradFill rotWithShape="1">
              <a:gsLst>
                <a:gs pos="0">
                  <a:srgbClr val="FFFFFF"/>
                </a:gs>
                <a:gs pos="100000">
                  <a:srgbClr val="CC0000"/>
                </a:gs>
              </a:gsLst>
              <a:path path="shape">
                <a:fillToRect l="50000" t="50000" r="50000" b="50000"/>
              </a:path>
            </a:gradFill>
            <a:ln w="57150">
              <a:solidFill>
                <a:schemeClr val="tx1"/>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endParaRPr lang="en-US" altLang="en-US"/>
            </a:p>
          </p:txBody>
        </p:sp>
        <p:sp>
          <p:nvSpPr>
            <p:cNvPr id="4111" name="Line 7">
              <a:extLst>
                <a:ext uri="{FF2B5EF4-FFF2-40B4-BE49-F238E27FC236}">
                  <a16:creationId xmlns:a16="http://schemas.microsoft.com/office/drawing/2014/main" id="{0C7DDD33-42E2-174A-8758-E50D80E7BFFB}"/>
                </a:ext>
              </a:extLst>
            </p:cNvPr>
            <p:cNvSpPr>
              <a:spLocks noChangeShapeType="1"/>
            </p:cNvSpPr>
            <p:nvPr/>
          </p:nvSpPr>
          <p:spPr bwMode="auto">
            <a:xfrm>
              <a:off x="1268" y="890"/>
              <a:ext cx="544" cy="72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2" name="Line 9">
              <a:extLst>
                <a:ext uri="{FF2B5EF4-FFF2-40B4-BE49-F238E27FC236}">
                  <a16:creationId xmlns:a16="http://schemas.microsoft.com/office/drawing/2014/main" id="{143A1AB4-9325-7644-95A0-DB487CB78E5E}"/>
                </a:ext>
              </a:extLst>
            </p:cNvPr>
            <p:cNvSpPr>
              <a:spLocks noChangeShapeType="1"/>
            </p:cNvSpPr>
            <p:nvPr/>
          </p:nvSpPr>
          <p:spPr bwMode="auto">
            <a:xfrm flipV="1">
              <a:off x="950" y="2557"/>
              <a:ext cx="806" cy="395"/>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3" name="Line 10">
              <a:extLst>
                <a:ext uri="{FF2B5EF4-FFF2-40B4-BE49-F238E27FC236}">
                  <a16:creationId xmlns:a16="http://schemas.microsoft.com/office/drawing/2014/main" id="{CA798F9F-99F1-2B48-BED5-EEBAA3F3157D}"/>
                </a:ext>
              </a:extLst>
            </p:cNvPr>
            <p:cNvSpPr>
              <a:spLocks noChangeShapeType="1"/>
            </p:cNvSpPr>
            <p:nvPr/>
          </p:nvSpPr>
          <p:spPr bwMode="auto">
            <a:xfrm flipV="1">
              <a:off x="2517" y="2694"/>
              <a:ext cx="372" cy="691"/>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4" name="Line 11">
              <a:extLst>
                <a:ext uri="{FF2B5EF4-FFF2-40B4-BE49-F238E27FC236}">
                  <a16:creationId xmlns:a16="http://schemas.microsoft.com/office/drawing/2014/main" id="{1A239BDD-6994-4B4B-8287-34EFF4E67DD3}"/>
                </a:ext>
              </a:extLst>
            </p:cNvPr>
            <p:cNvSpPr>
              <a:spLocks noChangeShapeType="1"/>
            </p:cNvSpPr>
            <p:nvPr/>
          </p:nvSpPr>
          <p:spPr bwMode="auto">
            <a:xfrm flipH="1" flipV="1">
              <a:off x="3595" y="2626"/>
              <a:ext cx="889" cy="856"/>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5" name="Line 12">
              <a:extLst>
                <a:ext uri="{FF2B5EF4-FFF2-40B4-BE49-F238E27FC236}">
                  <a16:creationId xmlns:a16="http://schemas.microsoft.com/office/drawing/2014/main" id="{FFB879D3-AA43-F245-9D4C-647B73EC5937}"/>
                </a:ext>
              </a:extLst>
            </p:cNvPr>
            <p:cNvSpPr>
              <a:spLocks noChangeShapeType="1"/>
            </p:cNvSpPr>
            <p:nvPr/>
          </p:nvSpPr>
          <p:spPr bwMode="auto">
            <a:xfrm flipH="1">
              <a:off x="4580" y="1994"/>
              <a:ext cx="260" cy="0"/>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116" name="Line 13">
              <a:extLst>
                <a:ext uri="{FF2B5EF4-FFF2-40B4-BE49-F238E27FC236}">
                  <a16:creationId xmlns:a16="http://schemas.microsoft.com/office/drawing/2014/main" id="{41EB5027-8522-1147-85A5-CD47965AA78D}"/>
                </a:ext>
              </a:extLst>
            </p:cNvPr>
            <p:cNvSpPr>
              <a:spLocks noChangeShapeType="1"/>
            </p:cNvSpPr>
            <p:nvPr/>
          </p:nvSpPr>
          <p:spPr bwMode="auto">
            <a:xfrm flipH="1">
              <a:off x="3780" y="1082"/>
              <a:ext cx="992" cy="494"/>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39950" name="Text Box 14">
              <a:extLst>
                <a:ext uri="{FF2B5EF4-FFF2-40B4-BE49-F238E27FC236}">
                  <a16:creationId xmlns:a16="http://schemas.microsoft.com/office/drawing/2014/main" id="{7B39EA4A-0EBE-F04E-BBF9-3AA275ADD5B0}"/>
                </a:ext>
              </a:extLst>
            </p:cNvPr>
            <p:cNvSpPr txBox="1">
              <a:spLocks noChangeArrowheads="1"/>
            </p:cNvSpPr>
            <p:nvPr/>
          </p:nvSpPr>
          <p:spPr bwMode="auto">
            <a:xfrm>
              <a:off x="1338" y="1842"/>
              <a:ext cx="3084" cy="4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defRPr/>
              </a:pPr>
              <a:r>
                <a:rPr lang="en-GB" sz="4000">
                  <a:solidFill>
                    <a:srgbClr val="990000"/>
                  </a:solidFill>
                  <a:effectLst>
                    <a:outerShdw blurRad="38100" dist="38100" dir="2700000" algn="tl">
                      <a:srgbClr val="000000"/>
                    </a:outerShdw>
                  </a:effectLst>
                </a:rPr>
                <a:t>explanation</a:t>
              </a:r>
              <a:endParaRPr lang="en-US" sz="4000">
                <a:solidFill>
                  <a:srgbClr val="990000"/>
                </a:solidFill>
                <a:effectLst>
                  <a:outerShdw blurRad="38100" dist="38100" dir="2700000" algn="tl">
                    <a:srgbClr val="000000"/>
                  </a:outerShdw>
                </a:effectLst>
              </a:endParaRPr>
            </a:p>
          </p:txBody>
        </p:sp>
      </p:grpSp>
      <p:sp>
        <p:nvSpPr>
          <p:cNvPr id="39952" name="Text Box 16">
            <a:extLst>
              <a:ext uri="{FF2B5EF4-FFF2-40B4-BE49-F238E27FC236}">
                <a16:creationId xmlns:a16="http://schemas.microsoft.com/office/drawing/2014/main" id="{752590E8-4478-FF41-BF91-570A5C9C6935}"/>
              </a:ext>
            </a:extLst>
          </p:cNvPr>
          <p:cNvSpPr txBox="1">
            <a:spLocks noChangeArrowheads="1"/>
          </p:cNvSpPr>
          <p:nvPr/>
        </p:nvSpPr>
        <p:spPr bwMode="auto">
          <a:xfrm>
            <a:off x="7967664" y="836614"/>
            <a:ext cx="244792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encyclopaedia 	entry</a:t>
            </a:r>
            <a:endParaRPr lang="en-US" altLang="en-US"/>
          </a:p>
        </p:txBody>
      </p:sp>
      <p:sp>
        <p:nvSpPr>
          <p:cNvPr id="39953" name="Text Box 17">
            <a:extLst>
              <a:ext uri="{FF2B5EF4-FFF2-40B4-BE49-F238E27FC236}">
                <a16:creationId xmlns:a16="http://schemas.microsoft.com/office/drawing/2014/main" id="{422EDEB1-28F8-AB4A-ABA8-01230DBCFA24}"/>
              </a:ext>
            </a:extLst>
          </p:cNvPr>
          <p:cNvSpPr txBox="1">
            <a:spLocks noChangeArrowheads="1"/>
          </p:cNvSpPr>
          <p:nvPr/>
        </p:nvSpPr>
        <p:spPr bwMode="auto">
          <a:xfrm>
            <a:off x="8832850" y="2205039"/>
            <a:ext cx="183515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parts of a non-fiction 	book</a:t>
            </a:r>
          </a:p>
        </p:txBody>
      </p:sp>
      <p:sp>
        <p:nvSpPr>
          <p:cNvPr id="39954" name="Text Box 18">
            <a:extLst>
              <a:ext uri="{FF2B5EF4-FFF2-40B4-BE49-F238E27FC236}">
                <a16:creationId xmlns:a16="http://schemas.microsoft.com/office/drawing/2014/main" id="{60122FBD-1B28-DA49-9006-0EA7743FDD42}"/>
              </a:ext>
            </a:extLst>
          </p:cNvPr>
          <p:cNvSpPr txBox="1">
            <a:spLocks noChangeArrowheads="1"/>
          </p:cNvSpPr>
          <p:nvPr/>
        </p:nvSpPr>
        <p:spPr bwMode="auto">
          <a:xfrm>
            <a:off x="8832850" y="3357564"/>
            <a:ext cx="183515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sz="1600"/>
              <a:t>(e.g geography, biology)</a:t>
            </a:r>
            <a:endParaRPr lang="en-US" altLang="en-US" sz="1600"/>
          </a:p>
          <a:p>
            <a:pPr eaLnBrk="1" hangingPunct="1"/>
            <a:endParaRPr lang="en-US" altLang="en-US" sz="1600"/>
          </a:p>
        </p:txBody>
      </p:sp>
      <p:sp>
        <p:nvSpPr>
          <p:cNvPr id="39955" name="Text Box 19">
            <a:extLst>
              <a:ext uri="{FF2B5EF4-FFF2-40B4-BE49-F238E27FC236}">
                <a16:creationId xmlns:a16="http://schemas.microsoft.com/office/drawing/2014/main" id="{AF4946EF-164A-3A40-B020-543482ED4102}"/>
              </a:ext>
            </a:extLst>
          </p:cNvPr>
          <p:cNvSpPr txBox="1">
            <a:spLocks noChangeArrowheads="1"/>
          </p:cNvSpPr>
          <p:nvPr/>
        </p:nvSpPr>
        <p:spPr bwMode="auto">
          <a:xfrm>
            <a:off x="7680326" y="5589588"/>
            <a:ext cx="27717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technical manual</a:t>
            </a:r>
          </a:p>
        </p:txBody>
      </p:sp>
      <p:sp>
        <p:nvSpPr>
          <p:cNvPr id="39956" name="Text Box 20">
            <a:extLst>
              <a:ext uri="{FF2B5EF4-FFF2-40B4-BE49-F238E27FC236}">
                <a16:creationId xmlns:a16="http://schemas.microsoft.com/office/drawing/2014/main" id="{D2A1DBB8-E272-A24C-95D1-19717B21F1B5}"/>
              </a:ext>
            </a:extLst>
          </p:cNvPr>
          <p:cNvSpPr txBox="1">
            <a:spLocks noChangeArrowheads="1"/>
          </p:cNvSpPr>
          <p:nvPr/>
        </p:nvSpPr>
        <p:spPr bwMode="auto">
          <a:xfrm>
            <a:off x="7967663" y="6092826"/>
            <a:ext cx="230505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sz="1600"/>
              <a:t>(e.g for car or washing machine)</a:t>
            </a:r>
            <a:endParaRPr lang="en-US" altLang="en-US" sz="1600"/>
          </a:p>
          <a:p>
            <a:pPr eaLnBrk="1" hangingPunct="1"/>
            <a:endParaRPr lang="en-US" altLang="en-US" sz="1600"/>
          </a:p>
        </p:txBody>
      </p:sp>
      <p:sp>
        <p:nvSpPr>
          <p:cNvPr id="39957" name="Text Box 21">
            <a:extLst>
              <a:ext uri="{FF2B5EF4-FFF2-40B4-BE49-F238E27FC236}">
                <a16:creationId xmlns:a16="http://schemas.microsoft.com/office/drawing/2014/main" id="{A3F9D8D7-0BC9-E54C-99C9-AB34633F4E51}"/>
              </a:ext>
            </a:extLst>
          </p:cNvPr>
          <p:cNvSpPr txBox="1">
            <a:spLocks noChangeArrowheads="1"/>
          </p:cNvSpPr>
          <p:nvPr/>
        </p:nvSpPr>
        <p:spPr bwMode="auto">
          <a:xfrm>
            <a:off x="1676400" y="914400"/>
            <a:ext cx="182880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“question &amp; answer” articles and leaflets</a:t>
            </a:r>
            <a:endParaRPr lang="en-US" altLang="en-US"/>
          </a:p>
        </p:txBody>
      </p:sp>
      <p:sp>
        <p:nvSpPr>
          <p:cNvPr id="39958" name="Text Box 22">
            <a:extLst>
              <a:ext uri="{FF2B5EF4-FFF2-40B4-BE49-F238E27FC236}">
                <a16:creationId xmlns:a16="http://schemas.microsoft.com/office/drawing/2014/main" id="{17110CCB-84B4-0043-A0D3-579AAF0FF1BC}"/>
              </a:ext>
            </a:extLst>
          </p:cNvPr>
          <p:cNvSpPr txBox="1">
            <a:spLocks noChangeArrowheads="1"/>
          </p:cNvSpPr>
          <p:nvPr/>
        </p:nvSpPr>
        <p:spPr bwMode="auto">
          <a:xfrm>
            <a:off x="1703389" y="4724401"/>
            <a:ext cx="2339975"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write-up of science experiment</a:t>
            </a:r>
            <a:endParaRPr lang="en-US" altLang="en-US"/>
          </a:p>
        </p:txBody>
      </p:sp>
      <p:sp>
        <p:nvSpPr>
          <p:cNvPr id="39959" name="Text Box 23">
            <a:extLst>
              <a:ext uri="{FF2B5EF4-FFF2-40B4-BE49-F238E27FC236}">
                <a16:creationId xmlns:a16="http://schemas.microsoft.com/office/drawing/2014/main" id="{55A8C67C-ACE2-244E-A320-429F8FABE595}"/>
              </a:ext>
            </a:extLst>
          </p:cNvPr>
          <p:cNvSpPr txBox="1">
            <a:spLocks noChangeArrowheads="1"/>
          </p:cNvSpPr>
          <p:nvPr/>
        </p:nvSpPr>
        <p:spPr bwMode="auto">
          <a:xfrm>
            <a:off x="4727576" y="5445126"/>
            <a:ext cx="1800225"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science text book</a:t>
            </a:r>
            <a:endParaRPr lang="en-US" altLang="en-US"/>
          </a:p>
        </p:txBody>
      </p:sp>
      <p:sp>
        <p:nvSpPr>
          <p:cNvPr id="4107" name="Rectangle 27">
            <a:extLst>
              <a:ext uri="{FF2B5EF4-FFF2-40B4-BE49-F238E27FC236}">
                <a16:creationId xmlns:a16="http://schemas.microsoft.com/office/drawing/2014/main" id="{258885C6-AC8D-F644-8511-EFD70C07FACF}"/>
              </a:ext>
            </a:extLst>
          </p:cNvPr>
          <p:cNvSpPr>
            <a:spLocks noChangeArrowheads="1"/>
          </p:cNvSpPr>
          <p:nvPr/>
        </p:nvSpPr>
        <p:spPr bwMode="auto">
          <a:xfrm>
            <a:off x="1676400" y="226368"/>
            <a:ext cx="2209800" cy="461665"/>
          </a:xfrm>
          <a:prstGeom prst="rect">
            <a:avLst/>
          </a:prstGeom>
          <a:solidFill>
            <a:srgbClr val="000000"/>
          </a:solidFill>
          <a:ln>
            <a:noFill/>
          </a:ln>
          <a:effectLst/>
          <a:extLs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endParaRPr lang="en-US" altLang="en-US"/>
          </a:p>
        </p:txBody>
      </p:sp>
      <p:sp>
        <p:nvSpPr>
          <p:cNvPr id="4108" name="Text Box 28">
            <a:extLst>
              <a:ext uri="{FF2B5EF4-FFF2-40B4-BE49-F238E27FC236}">
                <a16:creationId xmlns:a16="http://schemas.microsoft.com/office/drawing/2014/main" id="{64280824-3D77-A940-B379-E3285D413AEE}"/>
              </a:ext>
            </a:extLst>
          </p:cNvPr>
          <p:cNvSpPr txBox="1">
            <a:spLocks noChangeArrowheads="1"/>
          </p:cNvSpPr>
          <p:nvPr/>
        </p:nvSpPr>
        <p:spPr bwMode="auto">
          <a:xfrm>
            <a:off x="1676400" y="152400"/>
            <a:ext cx="2286000" cy="52322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US" altLang="en-US" sz="1400">
                <a:solidFill>
                  <a:srgbClr val="FFFFFF"/>
                </a:solidFill>
              </a:rPr>
              <a:t>These texts are </a:t>
            </a:r>
          </a:p>
          <a:p>
            <a:pPr eaLnBrk="1" hangingPunct="1"/>
            <a:r>
              <a:rPr lang="en-US" altLang="en-US" sz="1400">
                <a:solidFill>
                  <a:srgbClr val="FFFFFF"/>
                </a:solidFill>
              </a:rPr>
              <a:t>often ‘explanation text’…</a:t>
            </a:r>
            <a:endParaRPr lang="en-GB" altLang="en-US" sz="1400">
              <a:solidFill>
                <a:srgbClr val="FFFFFF"/>
              </a:solidFill>
            </a:endParaRPr>
          </a:p>
        </p:txBody>
      </p:sp>
    </p:spTree>
    <p:extLst>
      <p:ext uri="{BB962C8B-B14F-4D97-AF65-F5344CB8AC3E}">
        <p14:creationId xmlns:p14="http://schemas.microsoft.com/office/powerpoint/2010/main" val="3117561099"/>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39960"/>
                                        </p:tgtEl>
                                        <p:attrNameLst>
                                          <p:attrName>style.visibility</p:attrName>
                                        </p:attrNameLst>
                                      </p:cBhvr>
                                      <p:to>
                                        <p:strVal val="visible"/>
                                      </p:to>
                                    </p:set>
                                    <p:animEffect transition="in" filter="diamond(in)">
                                      <p:cBhvr>
                                        <p:cTn id="7" dur="2000"/>
                                        <p:tgtEl>
                                          <p:spTgt spid="39960"/>
                                        </p:tgtEl>
                                      </p:cBhvr>
                                    </p:animEffect>
                                  </p:childTnLst>
                                </p:cTn>
                              </p:par>
                            </p:childTnLst>
                          </p:cTn>
                        </p:par>
                      </p:childTnLst>
                    </p:cTn>
                  </p:par>
                  <p:par>
                    <p:cTn id="8" fill="hold" nodeType="clickPar">
                      <p:stCondLst>
                        <p:cond delay="indefinite"/>
                      </p:stCondLst>
                      <p:childTnLst>
                        <p:par>
                          <p:cTn id="9" fill="hold" nodeType="withGroup">
                            <p:stCondLst>
                              <p:cond delay="0"/>
                            </p:stCondLst>
                            <p:childTnLst>
                              <p:par>
                                <p:cTn id="10" presetID="2" presetClass="entr" presetSubtype="4" fill="hold" grpId="0" nodeType="clickEffect">
                                  <p:stCondLst>
                                    <p:cond delay="0"/>
                                  </p:stCondLst>
                                  <p:childTnLst>
                                    <p:set>
                                      <p:cBhvr>
                                        <p:cTn id="11" dur="1" fill="hold">
                                          <p:stCondLst>
                                            <p:cond delay="0"/>
                                          </p:stCondLst>
                                        </p:cTn>
                                        <p:tgtEl>
                                          <p:spTgt spid="39957"/>
                                        </p:tgtEl>
                                        <p:attrNameLst>
                                          <p:attrName>style.visibility</p:attrName>
                                        </p:attrNameLst>
                                      </p:cBhvr>
                                      <p:to>
                                        <p:strVal val="visible"/>
                                      </p:to>
                                    </p:set>
                                    <p:anim calcmode="lin" valueType="num">
                                      <p:cBhvr additive="base">
                                        <p:cTn id="12" dur="500" fill="hold"/>
                                        <p:tgtEl>
                                          <p:spTgt spid="39957"/>
                                        </p:tgtEl>
                                        <p:attrNameLst>
                                          <p:attrName>ppt_x</p:attrName>
                                        </p:attrNameLst>
                                      </p:cBhvr>
                                      <p:tavLst>
                                        <p:tav tm="0">
                                          <p:val>
                                            <p:strVal val="#ppt_x"/>
                                          </p:val>
                                        </p:tav>
                                        <p:tav tm="100000">
                                          <p:val>
                                            <p:strVal val="#ppt_x"/>
                                          </p:val>
                                        </p:tav>
                                      </p:tavLst>
                                    </p:anim>
                                    <p:anim calcmode="lin" valueType="num">
                                      <p:cBhvr additive="base">
                                        <p:cTn id="13" dur="500" fill="hold"/>
                                        <p:tgtEl>
                                          <p:spTgt spid="39957"/>
                                        </p:tgtEl>
                                        <p:attrNameLst>
                                          <p:attrName>ppt_y</p:attrName>
                                        </p:attrNameLst>
                                      </p:cBhvr>
                                      <p:tavLst>
                                        <p:tav tm="0">
                                          <p:val>
                                            <p:strVal val="1+#ppt_h/2"/>
                                          </p:val>
                                        </p:tav>
                                        <p:tav tm="100000">
                                          <p:val>
                                            <p:strVal val="#ppt_y"/>
                                          </p:val>
                                        </p:tav>
                                      </p:tavLst>
                                    </p:anim>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grpId="0" nodeType="clickEffect">
                                  <p:stCondLst>
                                    <p:cond delay="0"/>
                                  </p:stCondLst>
                                  <p:childTnLst>
                                    <p:set>
                                      <p:cBhvr>
                                        <p:cTn id="17" dur="1" fill="hold">
                                          <p:stCondLst>
                                            <p:cond delay="0"/>
                                          </p:stCondLst>
                                        </p:cTn>
                                        <p:tgtEl>
                                          <p:spTgt spid="39952"/>
                                        </p:tgtEl>
                                        <p:attrNameLst>
                                          <p:attrName>style.visibility</p:attrName>
                                        </p:attrNameLst>
                                      </p:cBhvr>
                                      <p:to>
                                        <p:strVal val="visible"/>
                                      </p:to>
                                    </p:set>
                                    <p:anim calcmode="lin" valueType="num">
                                      <p:cBhvr additive="base">
                                        <p:cTn id="18" dur="500" fill="hold"/>
                                        <p:tgtEl>
                                          <p:spTgt spid="39952"/>
                                        </p:tgtEl>
                                        <p:attrNameLst>
                                          <p:attrName>ppt_x</p:attrName>
                                        </p:attrNameLst>
                                      </p:cBhvr>
                                      <p:tavLst>
                                        <p:tav tm="0">
                                          <p:val>
                                            <p:strVal val="#ppt_x"/>
                                          </p:val>
                                        </p:tav>
                                        <p:tav tm="100000">
                                          <p:val>
                                            <p:strVal val="#ppt_x"/>
                                          </p:val>
                                        </p:tav>
                                      </p:tavLst>
                                    </p:anim>
                                    <p:anim calcmode="lin" valueType="num">
                                      <p:cBhvr additive="base">
                                        <p:cTn id="19" dur="500" fill="hold"/>
                                        <p:tgtEl>
                                          <p:spTgt spid="39952"/>
                                        </p:tgtEl>
                                        <p:attrNameLst>
                                          <p:attrName>ppt_y</p:attrName>
                                        </p:attrNameLst>
                                      </p:cBhvr>
                                      <p:tavLst>
                                        <p:tav tm="0">
                                          <p:val>
                                            <p:strVal val="1+#ppt_h/2"/>
                                          </p:val>
                                        </p:tav>
                                        <p:tav tm="100000">
                                          <p:val>
                                            <p:strVal val="#ppt_y"/>
                                          </p:val>
                                        </p:tav>
                                      </p:tavLst>
                                    </p:anim>
                                  </p:childTnLst>
                                </p:cTn>
                              </p:par>
                            </p:childTnLst>
                          </p:cTn>
                        </p:par>
                      </p:childTnLst>
                    </p:cTn>
                  </p:par>
                  <p:par>
                    <p:cTn id="20" fill="hold" nodeType="clickPar">
                      <p:stCondLst>
                        <p:cond delay="indefinite"/>
                      </p:stCondLst>
                      <p:childTnLst>
                        <p:par>
                          <p:cTn id="21" fill="hold" nodeType="withGroup">
                            <p:stCondLst>
                              <p:cond delay="0"/>
                            </p:stCondLst>
                            <p:childTnLst>
                              <p:par>
                                <p:cTn id="22" presetID="2" presetClass="entr" presetSubtype="4" fill="hold" nodeType="clickEffect">
                                  <p:stCondLst>
                                    <p:cond delay="0"/>
                                  </p:stCondLst>
                                  <p:childTnLst>
                                    <p:set>
                                      <p:cBhvr>
                                        <p:cTn id="23" dur="1" fill="hold">
                                          <p:stCondLst>
                                            <p:cond delay="0"/>
                                          </p:stCondLst>
                                        </p:cTn>
                                        <p:tgtEl>
                                          <p:spTgt spid="39953">
                                            <p:txEl>
                                              <p:pRg st="0" end="0"/>
                                            </p:txEl>
                                          </p:spTgt>
                                        </p:tgtEl>
                                        <p:attrNameLst>
                                          <p:attrName>style.visibility</p:attrName>
                                        </p:attrNameLst>
                                      </p:cBhvr>
                                      <p:to>
                                        <p:strVal val="visible"/>
                                      </p:to>
                                    </p:set>
                                    <p:anim calcmode="lin" valueType="num">
                                      <p:cBhvr additive="base">
                                        <p:cTn id="24" dur="500" fill="hold"/>
                                        <p:tgtEl>
                                          <p:spTgt spid="39953">
                                            <p:txEl>
                                              <p:pRg st="0" end="0"/>
                                            </p:txEl>
                                          </p:spTgt>
                                        </p:tgtEl>
                                        <p:attrNameLst>
                                          <p:attrName>ppt_x</p:attrName>
                                        </p:attrNameLst>
                                      </p:cBhvr>
                                      <p:tavLst>
                                        <p:tav tm="0">
                                          <p:val>
                                            <p:strVal val="#ppt_x"/>
                                          </p:val>
                                        </p:tav>
                                        <p:tav tm="100000">
                                          <p:val>
                                            <p:strVal val="#ppt_x"/>
                                          </p:val>
                                        </p:tav>
                                      </p:tavLst>
                                    </p:anim>
                                    <p:anim calcmode="lin" valueType="num">
                                      <p:cBhvr additive="base">
                                        <p:cTn id="25" dur="500" fill="hold"/>
                                        <p:tgtEl>
                                          <p:spTgt spid="39953">
                                            <p:txEl>
                                              <p:pRg st="0" end="0"/>
                                            </p:txEl>
                                          </p:spTgt>
                                        </p:tgtEl>
                                        <p:attrNameLst>
                                          <p:attrName>ppt_y</p:attrName>
                                        </p:attrNameLst>
                                      </p:cBhvr>
                                      <p:tavLst>
                                        <p:tav tm="0">
                                          <p:val>
                                            <p:strVal val="1+#ppt_h/2"/>
                                          </p:val>
                                        </p:tav>
                                        <p:tav tm="100000">
                                          <p:val>
                                            <p:strVal val="#ppt_y"/>
                                          </p:val>
                                        </p:tav>
                                      </p:tavLst>
                                    </p:anim>
                                  </p:childTnLst>
                                </p:cTn>
                              </p:par>
                              <p:par>
                                <p:cTn id="26" presetID="2" presetClass="entr" presetSubtype="4" fill="hold" grpId="0" nodeType="withEffect">
                                  <p:stCondLst>
                                    <p:cond delay="0"/>
                                  </p:stCondLst>
                                  <p:childTnLst>
                                    <p:set>
                                      <p:cBhvr>
                                        <p:cTn id="27" dur="1" fill="hold">
                                          <p:stCondLst>
                                            <p:cond delay="0"/>
                                          </p:stCondLst>
                                        </p:cTn>
                                        <p:tgtEl>
                                          <p:spTgt spid="39954"/>
                                        </p:tgtEl>
                                        <p:attrNameLst>
                                          <p:attrName>style.visibility</p:attrName>
                                        </p:attrNameLst>
                                      </p:cBhvr>
                                      <p:to>
                                        <p:strVal val="visible"/>
                                      </p:to>
                                    </p:set>
                                    <p:anim calcmode="lin" valueType="num">
                                      <p:cBhvr additive="base">
                                        <p:cTn id="28" dur="500" fill="hold"/>
                                        <p:tgtEl>
                                          <p:spTgt spid="39954"/>
                                        </p:tgtEl>
                                        <p:attrNameLst>
                                          <p:attrName>ppt_x</p:attrName>
                                        </p:attrNameLst>
                                      </p:cBhvr>
                                      <p:tavLst>
                                        <p:tav tm="0">
                                          <p:val>
                                            <p:strVal val="#ppt_x"/>
                                          </p:val>
                                        </p:tav>
                                        <p:tav tm="100000">
                                          <p:val>
                                            <p:strVal val="#ppt_x"/>
                                          </p:val>
                                        </p:tav>
                                      </p:tavLst>
                                    </p:anim>
                                    <p:anim calcmode="lin" valueType="num">
                                      <p:cBhvr additive="base">
                                        <p:cTn id="29" dur="500" fill="hold"/>
                                        <p:tgtEl>
                                          <p:spTgt spid="39954"/>
                                        </p:tgtEl>
                                        <p:attrNameLst>
                                          <p:attrName>ppt_y</p:attrName>
                                        </p:attrNameLst>
                                      </p:cBhvr>
                                      <p:tavLst>
                                        <p:tav tm="0">
                                          <p:val>
                                            <p:strVal val="1+#ppt_h/2"/>
                                          </p:val>
                                        </p:tav>
                                        <p:tav tm="100000">
                                          <p:val>
                                            <p:strVal val="#ppt_y"/>
                                          </p:val>
                                        </p:tav>
                                      </p:tavLst>
                                    </p:anim>
                                  </p:childTnLst>
                                </p:cTn>
                              </p:par>
                            </p:childTnLst>
                          </p:cTn>
                        </p:par>
                      </p:childTnLst>
                    </p:cTn>
                  </p:par>
                  <p:par>
                    <p:cTn id="30" fill="hold" nodeType="clickPar">
                      <p:stCondLst>
                        <p:cond delay="indefinite"/>
                      </p:stCondLst>
                      <p:childTnLst>
                        <p:par>
                          <p:cTn id="31" fill="hold" nodeType="withGroup">
                            <p:stCondLst>
                              <p:cond delay="0"/>
                            </p:stCondLst>
                            <p:childTnLst>
                              <p:par>
                                <p:cTn id="32" presetID="2" presetClass="entr" presetSubtype="4" fill="hold" grpId="0" nodeType="clickEffect">
                                  <p:stCondLst>
                                    <p:cond delay="0"/>
                                  </p:stCondLst>
                                  <p:childTnLst>
                                    <p:set>
                                      <p:cBhvr>
                                        <p:cTn id="33" dur="1" fill="hold">
                                          <p:stCondLst>
                                            <p:cond delay="0"/>
                                          </p:stCondLst>
                                        </p:cTn>
                                        <p:tgtEl>
                                          <p:spTgt spid="39955"/>
                                        </p:tgtEl>
                                        <p:attrNameLst>
                                          <p:attrName>style.visibility</p:attrName>
                                        </p:attrNameLst>
                                      </p:cBhvr>
                                      <p:to>
                                        <p:strVal val="visible"/>
                                      </p:to>
                                    </p:set>
                                    <p:anim calcmode="lin" valueType="num">
                                      <p:cBhvr additive="base">
                                        <p:cTn id="34" dur="500" fill="hold"/>
                                        <p:tgtEl>
                                          <p:spTgt spid="39955"/>
                                        </p:tgtEl>
                                        <p:attrNameLst>
                                          <p:attrName>ppt_x</p:attrName>
                                        </p:attrNameLst>
                                      </p:cBhvr>
                                      <p:tavLst>
                                        <p:tav tm="0">
                                          <p:val>
                                            <p:strVal val="#ppt_x"/>
                                          </p:val>
                                        </p:tav>
                                        <p:tav tm="100000">
                                          <p:val>
                                            <p:strVal val="#ppt_x"/>
                                          </p:val>
                                        </p:tav>
                                      </p:tavLst>
                                    </p:anim>
                                    <p:anim calcmode="lin" valueType="num">
                                      <p:cBhvr additive="base">
                                        <p:cTn id="35" dur="500" fill="hold"/>
                                        <p:tgtEl>
                                          <p:spTgt spid="39955"/>
                                        </p:tgtEl>
                                        <p:attrNameLst>
                                          <p:attrName>ppt_y</p:attrName>
                                        </p:attrNameLst>
                                      </p:cBhvr>
                                      <p:tavLst>
                                        <p:tav tm="0">
                                          <p:val>
                                            <p:strVal val="1+#ppt_h/2"/>
                                          </p:val>
                                        </p:tav>
                                        <p:tav tm="100000">
                                          <p:val>
                                            <p:strVal val="#ppt_y"/>
                                          </p:val>
                                        </p:tav>
                                      </p:tavLst>
                                    </p:anim>
                                  </p:childTnLst>
                                </p:cTn>
                              </p:par>
                            </p:childTnLst>
                          </p:cTn>
                        </p:par>
                        <p:par>
                          <p:cTn id="36" fill="hold" nodeType="afterGroup">
                            <p:stCondLst>
                              <p:cond delay="500"/>
                            </p:stCondLst>
                            <p:childTnLst>
                              <p:par>
                                <p:cTn id="37" presetID="2" presetClass="entr" presetSubtype="4" fill="hold" grpId="0" nodeType="afterEffect">
                                  <p:stCondLst>
                                    <p:cond delay="0"/>
                                  </p:stCondLst>
                                  <p:childTnLst>
                                    <p:set>
                                      <p:cBhvr>
                                        <p:cTn id="38" dur="1" fill="hold">
                                          <p:stCondLst>
                                            <p:cond delay="0"/>
                                          </p:stCondLst>
                                        </p:cTn>
                                        <p:tgtEl>
                                          <p:spTgt spid="39956"/>
                                        </p:tgtEl>
                                        <p:attrNameLst>
                                          <p:attrName>style.visibility</p:attrName>
                                        </p:attrNameLst>
                                      </p:cBhvr>
                                      <p:to>
                                        <p:strVal val="visible"/>
                                      </p:to>
                                    </p:set>
                                    <p:anim calcmode="lin" valueType="num">
                                      <p:cBhvr additive="base">
                                        <p:cTn id="39" dur="500" fill="hold"/>
                                        <p:tgtEl>
                                          <p:spTgt spid="39956"/>
                                        </p:tgtEl>
                                        <p:attrNameLst>
                                          <p:attrName>ppt_x</p:attrName>
                                        </p:attrNameLst>
                                      </p:cBhvr>
                                      <p:tavLst>
                                        <p:tav tm="0">
                                          <p:val>
                                            <p:strVal val="#ppt_x"/>
                                          </p:val>
                                        </p:tav>
                                        <p:tav tm="100000">
                                          <p:val>
                                            <p:strVal val="#ppt_x"/>
                                          </p:val>
                                        </p:tav>
                                      </p:tavLst>
                                    </p:anim>
                                    <p:anim calcmode="lin" valueType="num">
                                      <p:cBhvr additive="base">
                                        <p:cTn id="40" dur="500" fill="hold"/>
                                        <p:tgtEl>
                                          <p:spTgt spid="39956"/>
                                        </p:tgtEl>
                                        <p:attrNameLst>
                                          <p:attrName>ppt_y</p:attrName>
                                        </p:attrNameLst>
                                      </p:cBhvr>
                                      <p:tavLst>
                                        <p:tav tm="0">
                                          <p:val>
                                            <p:strVal val="1+#ppt_h/2"/>
                                          </p:val>
                                        </p:tav>
                                        <p:tav tm="100000">
                                          <p:val>
                                            <p:strVal val="#ppt_y"/>
                                          </p:val>
                                        </p:tav>
                                      </p:tavLst>
                                    </p:anim>
                                  </p:childTnLst>
                                </p:cTn>
                              </p:par>
                            </p:childTnLst>
                          </p:cTn>
                        </p:par>
                      </p:childTnLst>
                    </p:cTn>
                  </p:par>
                  <p:par>
                    <p:cTn id="41" fill="hold" nodeType="clickPar">
                      <p:stCondLst>
                        <p:cond delay="indefinite"/>
                      </p:stCondLst>
                      <p:childTnLst>
                        <p:par>
                          <p:cTn id="42" fill="hold" nodeType="withGroup">
                            <p:stCondLst>
                              <p:cond delay="0"/>
                            </p:stCondLst>
                            <p:childTnLst>
                              <p:par>
                                <p:cTn id="43" presetID="2" presetClass="entr" presetSubtype="4" fill="hold" grpId="0" nodeType="clickEffect">
                                  <p:stCondLst>
                                    <p:cond delay="0"/>
                                  </p:stCondLst>
                                  <p:childTnLst>
                                    <p:set>
                                      <p:cBhvr>
                                        <p:cTn id="44" dur="1" fill="hold">
                                          <p:stCondLst>
                                            <p:cond delay="0"/>
                                          </p:stCondLst>
                                        </p:cTn>
                                        <p:tgtEl>
                                          <p:spTgt spid="39959"/>
                                        </p:tgtEl>
                                        <p:attrNameLst>
                                          <p:attrName>style.visibility</p:attrName>
                                        </p:attrNameLst>
                                      </p:cBhvr>
                                      <p:to>
                                        <p:strVal val="visible"/>
                                      </p:to>
                                    </p:set>
                                    <p:anim calcmode="lin" valueType="num">
                                      <p:cBhvr additive="base">
                                        <p:cTn id="45" dur="500" fill="hold"/>
                                        <p:tgtEl>
                                          <p:spTgt spid="39959"/>
                                        </p:tgtEl>
                                        <p:attrNameLst>
                                          <p:attrName>ppt_x</p:attrName>
                                        </p:attrNameLst>
                                      </p:cBhvr>
                                      <p:tavLst>
                                        <p:tav tm="0">
                                          <p:val>
                                            <p:strVal val="#ppt_x"/>
                                          </p:val>
                                        </p:tav>
                                        <p:tav tm="100000">
                                          <p:val>
                                            <p:strVal val="#ppt_x"/>
                                          </p:val>
                                        </p:tav>
                                      </p:tavLst>
                                    </p:anim>
                                    <p:anim calcmode="lin" valueType="num">
                                      <p:cBhvr additive="base">
                                        <p:cTn id="46" dur="500" fill="hold"/>
                                        <p:tgtEl>
                                          <p:spTgt spid="39959"/>
                                        </p:tgtEl>
                                        <p:attrNameLst>
                                          <p:attrName>ppt_y</p:attrName>
                                        </p:attrNameLst>
                                      </p:cBhvr>
                                      <p:tavLst>
                                        <p:tav tm="0">
                                          <p:val>
                                            <p:strVal val="1+#ppt_h/2"/>
                                          </p:val>
                                        </p:tav>
                                        <p:tav tm="100000">
                                          <p:val>
                                            <p:strVal val="#ppt_y"/>
                                          </p:val>
                                        </p:tav>
                                      </p:tavLst>
                                    </p:anim>
                                  </p:childTnLst>
                                </p:cTn>
                              </p:par>
                            </p:childTnLst>
                          </p:cTn>
                        </p:par>
                      </p:childTnLst>
                    </p:cTn>
                  </p:par>
                  <p:par>
                    <p:cTn id="47" fill="hold" nodeType="clickPar">
                      <p:stCondLst>
                        <p:cond delay="indefinite"/>
                      </p:stCondLst>
                      <p:childTnLst>
                        <p:par>
                          <p:cTn id="48" fill="hold" nodeType="withGroup">
                            <p:stCondLst>
                              <p:cond delay="0"/>
                            </p:stCondLst>
                            <p:childTnLst>
                              <p:par>
                                <p:cTn id="49" presetID="2" presetClass="entr" presetSubtype="4" fill="hold" nodeType="clickEffect">
                                  <p:stCondLst>
                                    <p:cond delay="0"/>
                                  </p:stCondLst>
                                  <p:childTnLst>
                                    <p:set>
                                      <p:cBhvr>
                                        <p:cTn id="50" dur="1" fill="hold">
                                          <p:stCondLst>
                                            <p:cond delay="0"/>
                                          </p:stCondLst>
                                        </p:cTn>
                                        <p:tgtEl>
                                          <p:spTgt spid="39958">
                                            <p:txEl>
                                              <p:pRg st="0" end="0"/>
                                            </p:txEl>
                                          </p:spTgt>
                                        </p:tgtEl>
                                        <p:attrNameLst>
                                          <p:attrName>style.visibility</p:attrName>
                                        </p:attrNameLst>
                                      </p:cBhvr>
                                      <p:to>
                                        <p:strVal val="visible"/>
                                      </p:to>
                                    </p:set>
                                    <p:anim calcmode="lin" valueType="num">
                                      <p:cBhvr additive="base">
                                        <p:cTn id="51" dur="500" fill="hold"/>
                                        <p:tgtEl>
                                          <p:spTgt spid="39958">
                                            <p:txEl>
                                              <p:pRg st="0" end="0"/>
                                            </p:txEl>
                                          </p:spTgt>
                                        </p:tgtEl>
                                        <p:attrNameLst>
                                          <p:attrName>ppt_x</p:attrName>
                                        </p:attrNameLst>
                                      </p:cBhvr>
                                      <p:tavLst>
                                        <p:tav tm="0">
                                          <p:val>
                                            <p:strVal val="#ppt_x"/>
                                          </p:val>
                                        </p:tav>
                                        <p:tav tm="100000">
                                          <p:val>
                                            <p:strVal val="#ppt_x"/>
                                          </p:val>
                                        </p:tav>
                                      </p:tavLst>
                                    </p:anim>
                                    <p:anim calcmode="lin" valueType="num">
                                      <p:cBhvr additive="base">
                                        <p:cTn id="52" dur="500" fill="hold"/>
                                        <p:tgtEl>
                                          <p:spTgt spid="39958">
                                            <p:txEl>
                                              <p:pRg st="0" end="0"/>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9952" grpId="0"/>
      <p:bldP spid="39954" grpId="0"/>
      <p:bldP spid="39955" grpId="0"/>
      <p:bldP spid="39956" grpId="0"/>
      <p:bldP spid="39957" grpId="0"/>
      <p:bldP spid="39959"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4" name="Text Box 4">
            <a:extLst>
              <a:ext uri="{FF2B5EF4-FFF2-40B4-BE49-F238E27FC236}">
                <a16:creationId xmlns:a16="http://schemas.microsoft.com/office/drawing/2014/main" id="{6E831DA3-40C2-5C4A-A793-C0780FF11AEB}"/>
              </a:ext>
            </a:extLst>
          </p:cNvPr>
          <p:cNvSpPr txBox="1">
            <a:spLocks noChangeArrowheads="1"/>
          </p:cNvSpPr>
          <p:nvPr/>
        </p:nvSpPr>
        <p:spPr bwMode="auto">
          <a:xfrm>
            <a:off x="2640014" y="333376"/>
            <a:ext cx="712787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defRPr/>
            </a:pPr>
            <a:r>
              <a:rPr lang="en-GB" sz="4000">
                <a:solidFill>
                  <a:srgbClr val="990000"/>
                </a:solidFill>
                <a:effectLst>
                  <a:outerShdw blurRad="38100" dist="38100" dir="2700000" algn="tl">
                    <a:srgbClr val="000000"/>
                  </a:outerShdw>
                </a:effectLst>
              </a:rPr>
              <a:t>explanation organisation 1</a:t>
            </a:r>
            <a:endParaRPr lang="en-US" sz="4000">
              <a:solidFill>
                <a:srgbClr val="990000"/>
              </a:solidFill>
              <a:effectLst>
                <a:outerShdw blurRad="38100" dist="38100" dir="2700000" algn="tl">
                  <a:srgbClr val="000000"/>
                </a:outerShdw>
              </a:effectLst>
            </a:endParaRPr>
          </a:p>
        </p:txBody>
      </p:sp>
      <p:sp>
        <p:nvSpPr>
          <p:cNvPr id="40965" name="Text Box 5">
            <a:extLst>
              <a:ext uri="{FF2B5EF4-FFF2-40B4-BE49-F238E27FC236}">
                <a16:creationId xmlns:a16="http://schemas.microsoft.com/office/drawing/2014/main" id="{AE60911F-87C2-7E46-B7CF-49F8491A1F73}"/>
              </a:ext>
            </a:extLst>
          </p:cNvPr>
          <p:cNvSpPr txBox="1">
            <a:spLocks noChangeArrowheads="1"/>
          </p:cNvSpPr>
          <p:nvPr/>
        </p:nvSpPr>
        <p:spPr bwMode="auto">
          <a:xfrm>
            <a:off x="2208213" y="1341439"/>
            <a:ext cx="2951162"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Simple explanation: a series of logical steps</a:t>
            </a:r>
            <a:endParaRPr lang="en-US" altLang="en-US"/>
          </a:p>
        </p:txBody>
      </p:sp>
      <p:sp>
        <p:nvSpPr>
          <p:cNvPr id="5124" name="Rectangle 6">
            <a:extLst>
              <a:ext uri="{FF2B5EF4-FFF2-40B4-BE49-F238E27FC236}">
                <a16:creationId xmlns:a16="http://schemas.microsoft.com/office/drawing/2014/main" id="{84CE55FF-1F29-E94E-BE98-8DE34CED8702}"/>
              </a:ext>
            </a:extLst>
          </p:cNvPr>
          <p:cNvSpPr>
            <a:spLocks noChangeArrowheads="1"/>
          </p:cNvSpPr>
          <p:nvPr/>
        </p:nvSpPr>
        <p:spPr bwMode="auto">
          <a:xfrm>
            <a:off x="6456364" y="2190106"/>
            <a:ext cx="184731" cy="4616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endParaRPr lang="en-US" altLang="en-US"/>
          </a:p>
        </p:txBody>
      </p:sp>
      <p:sp>
        <p:nvSpPr>
          <p:cNvPr id="40967" name="Rectangle 7">
            <a:extLst>
              <a:ext uri="{FF2B5EF4-FFF2-40B4-BE49-F238E27FC236}">
                <a16:creationId xmlns:a16="http://schemas.microsoft.com/office/drawing/2014/main" id="{9C73F5A9-EE2A-1F49-B3C5-7A13B4BD7FD6}"/>
              </a:ext>
            </a:extLst>
          </p:cNvPr>
          <p:cNvSpPr>
            <a:spLocks noChangeArrowheads="1"/>
          </p:cNvSpPr>
          <p:nvPr/>
        </p:nvSpPr>
        <p:spPr bwMode="auto">
          <a:xfrm>
            <a:off x="6816726" y="1620035"/>
            <a:ext cx="2951163" cy="954107"/>
          </a:xfrm>
          <a:prstGeom prst="rect">
            <a:avLst/>
          </a:prstGeom>
          <a:gradFill rotWithShape="1">
            <a:gsLst>
              <a:gs pos="0">
                <a:srgbClr val="CC0000">
                  <a:alpha val="83000"/>
                </a:srgbClr>
              </a:gs>
              <a:gs pos="50000">
                <a:srgbClr val="FFFFFF"/>
              </a:gs>
              <a:gs pos="100000">
                <a:srgbClr val="CC0000">
                  <a:alpha val="83000"/>
                </a:srgbClr>
              </a:gs>
            </a:gsLst>
            <a:lin ang="2700000" scaled="1"/>
          </a:gra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ctr">
              <a:defRPr/>
            </a:pPr>
            <a:r>
              <a:rPr lang="en-GB"/>
              <a:t>Probably… 	 </a:t>
            </a:r>
            <a:r>
              <a:rPr lang="en-GB" sz="2800"/>
              <a:t>labelled	 diagram(s)	</a:t>
            </a:r>
            <a:endParaRPr lang="en-US" sz="2800"/>
          </a:p>
        </p:txBody>
      </p:sp>
      <p:grpSp>
        <p:nvGrpSpPr>
          <p:cNvPr id="40969" name="Group 9">
            <a:extLst>
              <a:ext uri="{FF2B5EF4-FFF2-40B4-BE49-F238E27FC236}">
                <a16:creationId xmlns:a16="http://schemas.microsoft.com/office/drawing/2014/main" id="{DB9A276D-1B1A-284C-8327-B7B19F0984E5}"/>
              </a:ext>
            </a:extLst>
          </p:cNvPr>
          <p:cNvGrpSpPr>
            <a:grpSpLocks/>
          </p:cNvGrpSpPr>
          <p:nvPr/>
        </p:nvGrpSpPr>
        <p:grpSpPr bwMode="auto">
          <a:xfrm>
            <a:off x="2566989" y="3933826"/>
            <a:ext cx="1989137" cy="1223963"/>
            <a:chOff x="432" y="1440"/>
            <a:chExt cx="1680" cy="1248"/>
          </a:xfrm>
        </p:grpSpPr>
        <p:sp>
          <p:nvSpPr>
            <p:cNvPr id="5150" name="Line 10">
              <a:extLst>
                <a:ext uri="{FF2B5EF4-FFF2-40B4-BE49-F238E27FC236}">
                  <a16:creationId xmlns:a16="http://schemas.microsoft.com/office/drawing/2014/main" id="{3824390D-0F65-9D47-AC3B-E60C12848F5F}"/>
                </a:ext>
              </a:extLst>
            </p:cNvPr>
            <p:cNvSpPr>
              <a:spLocks noChangeShapeType="1"/>
            </p:cNvSpPr>
            <p:nvPr/>
          </p:nvSpPr>
          <p:spPr bwMode="auto">
            <a:xfrm>
              <a:off x="1488" y="2016"/>
              <a:ext cx="624" cy="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51" name="Oval 11">
              <a:extLst>
                <a:ext uri="{FF2B5EF4-FFF2-40B4-BE49-F238E27FC236}">
                  <a16:creationId xmlns:a16="http://schemas.microsoft.com/office/drawing/2014/main" id="{DC9A975F-65D6-CB46-9F72-EAA0038C92DF}"/>
                </a:ext>
              </a:extLst>
            </p:cNvPr>
            <p:cNvSpPr>
              <a:spLocks noChangeArrowheads="1"/>
            </p:cNvSpPr>
            <p:nvPr/>
          </p:nvSpPr>
          <p:spPr bwMode="auto">
            <a:xfrm>
              <a:off x="432" y="1440"/>
              <a:ext cx="1056" cy="1248"/>
            </a:xfrm>
            <a:prstGeom prst="ellipse">
              <a:avLst/>
            </a:prstGeom>
            <a:noFill/>
            <a:ln w="571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endParaRPr lang="en-US" altLang="en-US"/>
            </a:p>
          </p:txBody>
        </p:sp>
      </p:grpSp>
      <p:sp>
        <p:nvSpPr>
          <p:cNvPr id="40972" name="Line 12">
            <a:extLst>
              <a:ext uri="{FF2B5EF4-FFF2-40B4-BE49-F238E27FC236}">
                <a16:creationId xmlns:a16="http://schemas.microsoft.com/office/drawing/2014/main" id="{B8909539-24A2-8E41-9988-756702C0EE38}"/>
              </a:ext>
            </a:extLst>
          </p:cNvPr>
          <p:cNvSpPr>
            <a:spLocks noChangeShapeType="1"/>
          </p:cNvSpPr>
          <p:nvPr/>
        </p:nvSpPr>
        <p:spPr bwMode="auto">
          <a:xfrm>
            <a:off x="5876925" y="4498975"/>
            <a:ext cx="674688" cy="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40973" name="Oval 13">
            <a:extLst>
              <a:ext uri="{FF2B5EF4-FFF2-40B4-BE49-F238E27FC236}">
                <a16:creationId xmlns:a16="http://schemas.microsoft.com/office/drawing/2014/main" id="{64D880F5-0454-FE4A-9318-D8C76D04922A}"/>
              </a:ext>
            </a:extLst>
          </p:cNvPr>
          <p:cNvSpPr>
            <a:spLocks noChangeArrowheads="1"/>
          </p:cNvSpPr>
          <p:nvPr/>
        </p:nvSpPr>
        <p:spPr bwMode="auto">
          <a:xfrm>
            <a:off x="8904289" y="3860801"/>
            <a:ext cx="1233487" cy="1223963"/>
          </a:xfrm>
          <a:prstGeom prst="ellipse">
            <a:avLst/>
          </a:prstGeom>
          <a:noFill/>
          <a:ln w="571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endParaRPr lang="en-US" altLang="en-US"/>
          </a:p>
        </p:txBody>
      </p:sp>
      <p:grpSp>
        <p:nvGrpSpPr>
          <p:cNvPr id="40979" name="Group 19">
            <a:extLst>
              <a:ext uri="{FF2B5EF4-FFF2-40B4-BE49-F238E27FC236}">
                <a16:creationId xmlns:a16="http://schemas.microsoft.com/office/drawing/2014/main" id="{8430EC9D-D50E-1F46-BD3E-F2932195B3AD}"/>
              </a:ext>
            </a:extLst>
          </p:cNvPr>
          <p:cNvGrpSpPr>
            <a:grpSpLocks/>
          </p:cNvGrpSpPr>
          <p:nvPr/>
        </p:nvGrpSpPr>
        <p:grpSpPr bwMode="auto">
          <a:xfrm>
            <a:off x="4583114" y="3429000"/>
            <a:ext cx="1576387" cy="2108200"/>
            <a:chOff x="1791" y="1525"/>
            <a:chExt cx="998" cy="1406"/>
          </a:xfrm>
        </p:grpSpPr>
        <p:sp>
          <p:nvSpPr>
            <p:cNvPr id="5146" name="Oval 20">
              <a:extLst>
                <a:ext uri="{FF2B5EF4-FFF2-40B4-BE49-F238E27FC236}">
                  <a16:creationId xmlns:a16="http://schemas.microsoft.com/office/drawing/2014/main" id="{140FE016-825E-7E4C-A65A-5EBE3BB35170}"/>
                </a:ext>
              </a:extLst>
            </p:cNvPr>
            <p:cNvSpPr>
              <a:spLocks noChangeArrowheads="1"/>
            </p:cNvSpPr>
            <p:nvPr/>
          </p:nvSpPr>
          <p:spPr bwMode="auto">
            <a:xfrm>
              <a:off x="1860" y="1872"/>
              <a:ext cx="755" cy="816"/>
            </a:xfrm>
            <a:prstGeom prst="ellipse">
              <a:avLst/>
            </a:prstGeom>
            <a:noFill/>
            <a:ln w="571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endParaRPr lang="en-US" altLang="en-US"/>
            </a:p>
          </p:txBody>
        </p:sp>
        <p:sp>
          <p:nvSpPr>
            <p:cNvPr id="5147" name="Line 21">
              <a:extLst>
                <a:ext uri="{FF2B5EF4-FFF2-40B4-BE49-F238E27FC236}">
                  <a16:creationId xmlns:a16="http://schemas.microsoft.com/office/drawing/2014/main" id="{E22B0A17-5981-8D42-A22F-8440E80578CC}"/>
                </a:ext>
              </a:extLst>
            </p:cNvPr>
            <p:cNvSpPr>
              <a:spLocks noChangeShapeType="1"/>
            </p:cNvSpPr>
            <p:nvPr/>
          </p:nvSpPr>
          <p:spPr bwMode="auto">
            <a:xfrm flipV="1">
              <a:off x="2426" y="1525"/>
              <a:ext cx="363" cy="408"/>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5148" name="Line 22">
              <a:extLst>
                <a:ext uri="{FF2B5EF4-FFF2-40B4-BE49-F238E27FC236}">
                  <a16:creationId xmlns:a16="http://schemas.microsoft.com/office/drawing/2014/main" id="{DDA0B994-FCBD-4847-8750-CF02ABE53FD3}"/>
                </a:ext>
              </a:extLst>
            </p:cNvPr>
            <p:cNvSpPr>
              <a:spLocks noChangeShapeType="1"/>
            </p:cNvSpPr>
            <p:nvPr/>
          </p:nvSpPr>
          <p:spPr bwMode="auto">
            <a:xfrm flipH="1" flipV="1">
              <a:off x="1791" y="1525"/>
              <a:ext cx="273" cy="408"/>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5149" name="Line 23">
              <a:extLst>
                <a:ext uri="{FF2B5EF4-FFF2-40B4-BE49-F238E27FC236}">
                  <a16:creationId xmlns:a16="http://schemas.microsoft.com/office/drawing/2014/main" id="{E3E9226D-C4EE-D143-9572-25ADF07FA8C7}"/>
                </a:ext>
              </a:extLst>
            </p:cNvPr>
            <p:cNvSpPr>
              <a:spLocks noChangeShapeType="1"/>
            </p:cNvSpPr>
            <p:nvPr/>
          </p:nvSpPr>
          <p:spPr bwMode="auto">
            <a:xfrm flipH="1">
              <a:off x="1791" y="2659"/>
              <a:ext cx="273" cy="272"/>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grpSp>
      <p:sp>
        <p:nvSpPr>
          <p:cNvPr id="40984" name="WordArt 24">
            <a:extLst>
              <a:ext uri="{FF2B5EF4-FFF2-40B4-BE49-F238E27FC236}">
                <a16:creationId xmlns:a16="http://schemas.microsoft.com/office/drawing/2014/main" id="{59D1E185-4960-E444-9E82-8B646102473F}"/>
              </a:ext>
            </a:extLst>
          </p:cNvPr>
          <p:cNvSpPr>
            <a:spLocks noChangeArrowheads="1" noChangeShapeType="1" noTextEdit="1"/>
          </p:cNvSpPr>
          <p:nvPr/>
        </p:nvSpPr>
        <p:spPr bwMode="auto">
          <a:xfrm>
            <a:off x="2640013" y="3644900"/>
            <a:ext cx="1243012" cy="420688"/>
          </a:xfrm>
          <a:prstGeom prst="rect">
            <a:avLst/>
          </a:prstGeom>
        </p:spPr>
        <p:txBody>
          <a:bodyPr spcFirstLastPara="1" wrap="none" fromWordArt="1">
            <a:prstTxWarp prst="textArchUp">
              <a:avLst>
                <a:gd name="adj" fmla="val 10800000"/>
              </a:avLst>
            </a:prstTxWarp>
          </a:bodyPr>
          <a:lstStyle/>
          <a:p>
            <a:pPr algn="ctr"/>
            <a:r>
              <a:rPr lang="en-US" sz="1600" kern="10">
                <a:ln w="9525">
                  <a:solidFill>
                    <a:srgbClr val="000000"/>
                  </a:solidFill>
                  <a:round/>
                  <a:headEnd/>
                  <a:tailEnd/>
                </a:ln>
                <a:solidFill>
                  <a:srgbClr val="000000"/>
                </a:solidFill>
              </a:rPr>
              <a:t>This happens</a:t>
            </a:r>
          </a:p>
        </p:txBody>
      </p:sp>
      <p:sp>
        <p:nvSpPr>
          <p:cNvPr id="40985" name="Text Box 25">
            <a:extLst>
              <a:ext uri="{FF2B5EF4-FFF2-40B4-BE49-F238E27FC236}">
                <a16:creationId xmlns:a16="http://schemas.microsoft.com/office/drawing/2014/main" id="{BF18CA6A-BA3E-264A-A6A8-0903F7140CF8}"/>
              </a:ext>
            </a:extLst>
          </p:cNvPr>
          <p:cNvSpPr txBox="1">
            <a:spLocks noChangeArrowheads="1"/>
          </p:cNvSpPr>
          <p:nvPr/>
        </p:nvSpPr>
        <p:spPr bwMode="auto">
          <a:xfrm>
            <a:off x="3719514" y="3933825"/>
            <a:ext cx="11525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sz="1600"/>
              <a:t>leading to</a:t>
            </a:r>
            <a:endParaRPr lang="en-US" altLang="en-US" sz="1600"/>
          </a:p>
        </p:txBody>
      </p:sp>
      <p:sp>
        <p:nvSpPr>
          <p:cNvPr id="40986" name="WordArt 26">
            <a:extLst>
              <a:ext uri="{FF2B5EF4-FFF2-40B4-BE49-F238E27FC236}">
                <a16:creationId xmlns:a16="http://schemas.microsoft.com/office/drawing/2014/main" id="{97967772-EECA-2148-A575-1BA389782CDF}"/>
              </a:ext>
            </a:extLst>
          </p:cNvPr>
          <p:cNvSpPr>
            <a:spLocks noChangeArrowheads="1" noChangeShapeType="1" noTextEdit="1"/>
          </p:cNvSpPr>
          <p:nvPr/>
        </p:nvSpPr>
        <p:spPr bwMode="auto">
          <a:xfrm>
            <a:off x="5016501" y="3644901"/>
            <a:ext cx="576263" cy="276225"/>
          </a:xfrm>
          <a:prstGeom prst="rect">
            <a:avLst/>
          </a:prstGeom>
        </p:spPr>
        <p:txBody>
          <a:bodyPr spcFirstLastPara="1" wrap="none" fromWordArt="1">
            <a:prstTxWarp prst="textArchUp">
              <a:avLst>
                <a:gd name="adj" fmla="val 11415084"/>
              </a:avLst>
            </a:prstTxWarp>
          </a:bodyPr>
          <a:lstStyle/>
          <a:p>
            <a:pPr algn="ctr"/>
            <a:r>
              <a:rPr lang="en-US" sz="1600" kern="10">
                <a:ln w="9525">
                  <a:solidFill>
                    <a:srgbClr val="000000"/>
                  </a:solidFill>
                  <a:round/>
                  <a:headEnd/>
                  <a:tailEnd/>
                </a:ln>
                <a:solidFill>
                  <a:srgbClr val="000000"/>
                </a:solidFill>
              </a:rPr>
              <a:t>this </a:t>
            </a:r>
          </a:p>
        </p:txBody>
      </p:sp>
      <p:sp>
        <p:nvSpPr>
          <p:cNvPr id="40987" name="Text Box 27">
            <a:extLst>
              <a:ext uri="{FF2B5EF4-FFF2-40B4-BE49-F238E27FC236}">
                <a16:creationId xmlns:a16="http://schemas.microsoft.com/office/drawing/2014/main" id="{642338EB-2535-2143-B427-3B3D0F0AD3AF}"/>
              </a:ext>
            </a:extLst>
          </p:cNvPr>
          <p:cNvSpPr txBox="1">
            <a:spLocks noChangeArrowheads="1"/>
          </p:cNvSpPr>
          <p:nvPr/>
        </p:nvSpPr>
        <p:spPr bwMode="auto">
          <a:xfrm>
            <a:off x="5735639" y="3933825"/>
            <a:ext cx="11525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sz="1600"/>
              <a:t>leading to</a:t>
            </a:r>
            <a:endParaRPr lang="en-US" altLang="en-US" sz="1600"/>
          </a:p>
        </p:txBody>
      </p:sp>
      <p:sp>
        <p:nvSpPr>
          <p:cNvPr id="40988" name="Text Box 28">
            <a:extLst>
              <a:ext uri="{FF2B5EF4-FFF2-40B4-BE49-F238E27FC236}">
                <a16:creationId xmlns:a16="http://schemas.microsoft.com/office/drawing/2014/main" id="{85E022E3-0845-E94D-8138-15553A051ECE}"/>
              </a:ext>
            </a:extLst>
          </p:cNvPr>
          <p:cNvSpPr txBox="1">
            <a:spLocks noChangeArrowheads="1"/>
          </p:cNvSpPr>
          <p:nvPr/>
        </p:nvSpPr>
        <p:spPr bwMode="auto">
          <a:xfrm>
            <a:off x="7824789" y="3933825"/>
            <a:ext cx="1152525" cy="3365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sz="1600"/>
              <a:t>leading to</a:t>
            </a:r>
            <a:endParaRPr lang="en-US" altLang="en-US" sz="1600"/>
          </a:p>
        </p:txBody>
      </p:sp>
      <p:grpSp>
        <p:nvGrpSpPr>
          <p:cNvPr id="40993" name="Group 33">
            <a:extLst>
              <a:ext uri="{FF2B5EF4-FFF2-40B4-BE49-F238E27FC236}">
                <a16:creationId xmlns:a16="http://schemas.microsoft.com/office/drawing/2014/main" id="{3AC3A634-2B82-634F-BD33-F2820A59AC40}"/>
              </a:ext>
            </a:extLst>
          </p:cNvPr>
          <p:cNvGrpSpPr>
            <a:grpSpLocks/>
          </p:cNvGrpSpPr>
          <p:nvPr/>
        </p:nvGrpSpPr>
        <p:grpSpPr bwMode="auto">
          <a:xfrm>
            <a:off x="6672264" y="3500439"/>
            <a:ext cx="2116137" cy="2376487"/>
            <a:chOff x="3243" y="2205"/>
            <a:chExt cx="1333" cy="1497"/>
          </a:xfrm>
        </p:grpSpPr>
        <p:sp>
          <p:nvSpPr>
            <p:cNvPr id="5142" name="Line 15">
              <a:extLst>
                <a:ext uri="{FF2B5EF4-FFF2-40B4-BE49-F238E27FC236}">
                  <a16:creationId xmlns:a16="http://schemas.microsoft.com/office/drawing/2014/main" id="{FF10844E-A3CA-2146-A46E-2A2130148460}"/>
                </a:ext>
              </a:extLst>
            </p:cNvPr>
            <p:cNvSpPr>
              <a:spLocks noChangeShapeType="1"/>
            </p:cNvSpPr>
            <p:nvPr/>
          </p:nvSpPr>
          <p:spPr bwMode="auto">
            <a:xfrm>
              <a:off x="4081" y="2844"/>
              <a:ext cx="495" cy="0"/>
            </a:xfrm>
            <a:prstGeom prst="line">
              <a:avLst/>
            </a:prstGeom>
            <a:noFill/>
            <a:ln w="762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n-US"/>
            </a:p>
          </p:txBody>
        </p:sp>
        <p:sp>
          <p:nvSpPr>
            <p:cNvPr id="5143" name="Oval 16">
              <a:extLst>
                <a:ext uri="{FF2B5EF4-FFF2-40B4-BE49-F238E27FC236}">
                  <a16:creationId xmlns:a16="http://schemas.microsoft.com/office/drawing/2014/main" id="{539C557A-C1F4-D548-AC25-5938FE99BE15}"/>
                </a:ext>
              </a:extLst>
            </p:cNvPr>
            <p:cNvSpPr>
              <a:spLocks noChangeArrowheads="1"/>
            </p:cNvSpPr>
            <p:nvPr/>
          </p:nvSpPr>
          <p:spPr bwMode="auto">
            <a:xfrm>
              <a:off x="3243" y="2488"/>
              <a:ext cx="838" cy="770"/>
            </a:xfrm>
            <a:prstGeom prst="ellipse">
              <a:avLst/>
            </a:prstGeom>
            <a:noFill/>
            <a:ln w="571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endParaRPr lang="en-US" altLang="en-US"/>
            </a:p>
          </p:txBody>
        </p:sp>
        <p:sp>
          <p:nvSpPr>
            <p:cNvPr id="5144" name="Line 17">
              <a:extLst>
                <a:ext uri="{FF2B5EF4-FFF2-40B4-BE49-F238E27FC236}">
                  <a16:creationId xmlns:a16="http://schemas.microsoft.com/office/drawing/2014/main" id="{4B83DAB5-6A7C-534F-92A9-AE68B24FE0AC}"/>
                </a:ext>
              </a:extLst>
            </p:cNvPr>
            <p:cNvSpPr>
              <a:spLocks noChangeShapeType="1"/>
            </p:cNvSpPr>
            <p:nvPr/>
          </p:nvSpPr>
          <p:spPr bwMode="auto">
            <a:xfrm flipH="1" flipV="1">
              <a:off x="3379" y="2205"/>
              <a:ext cx="181" cy="318"/>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5145" name="Line 18">
              <a:extLst>
                <a:ext uri="{FF2B5EF4-FFF2-40B4-BE49-F238E27FC236}">
                  <a16:creationId xmlns:a16="http://schemas.microsoft.com/office/drawing/2014/main" id="{3EA6E410-0E07-004C-916F-9B3FE262793B}"/>
                </a:ext>
              </a:extLst>
            </p:cNvPr>
            <p:cNvSpPr>
              <a:spLocks noChangeShapeType="1"/>
            </p:cNvSpPr>
            <p:nvPr/>
          </p:nvSpPr>
          <p:spPr bwMode="auto">
            <a:xfrm flipH="1">
              <a:off x="3417" y="3273"/>
              <a:ext cx="130" cy="429"/>
            </a:xfrm>
            <a:prstGeom prst="line">
              <a:avLst/>
            </a:prstGeom>
            <a:noFill/>
            <a:ln w="762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grpSp>
      <p:sp>
        <p:nvSpPr>
          <p:cNvPr id="40989" name="WordArt 29">
            <a:extLst>
              <a:ext uri="{FF2B5EF4-FFF2-40B4-BE49-F238E27FC236}">
                <a16:creationId xmlns:a16="http://schemas.microsoft.com/office/drawing/2014/main" id="{A4D8A060-8946-024E-AFEB-9D88BAE622EE}"/>
              </a:ext>
            </a:extLst>
          </p:cNvPr>
          <p:cNvSpPr>
            <a:spLocks noChangeArrowheads="1" noChangeShapeType="1" noTextEdit="1"/>
          </p:cNvSpPr>
          <p:nvPr/>
        </p:nvSpPr>
        <p:spPr bwMode="auto">
          <a:xfrm>
            <a:off x="7248526" y="3716339"/>
            <a:ext cx="576263" cy="276225"/>
          </a:xfrm>
          <a:prstGeom prst="rect">
            <a:avLst/>
          </a:prstGeom>
        </p:spPr>
        <p:txBody>
          <a:bodyPr spcFirstLastPara="1" wrap="none" fromWordArt="1">
            <a:prstTxWarp prst="textArchUp">
              <a:avLst>
                <a:gd name="adj" fmla="val 11415084"/>
              </a:avLst>
            </a:prstTxWarp>
          </a:bodyPr>
          <a:lstStyle/>
          <a:p>
            <a:pPr algn="ctr"/>
            <a:r>
              <a:rPr lang="en-US" sz="1600" kern="10">
                <a:ln w="9525">
                  <a:solidFill>
                    <a:srgbClr val="000000"/>
                  </a:solidFill>
                  <a:round/>
                  <a:headEnd/>
                  <a:tailEnd/>
                </a:ln>
                <a:solidFill>
                  <a:srgbClr val="000000"/>
                </a:solidFill>
              </a:rPr>
              <a:t>this </a:t>
            </a:r>
          </a:p>
        </p:txBody>
      </p:sp>
      <p:sp>
        <p:nvSpPr>
          <p:cNvPr id="40990" name="WordArt 30">
            <a:extLst>
              <a:ext uri="{FF2B5EF4-FFF2-40B4-BE49-F238E27FC236}">
                <a16:creationId xmlns:a16="http://schemas.microsoft.com/office/drawing/2014/main" id="{326439B7-FD64-B740-997E-47B15E9085E8}"/>
              </a:ext>
            </a:extLst>
          </p:cNvPr>
          <p:cNvSpPr>
            <a:spLocks noChangeArrowheads="1" noChangeShapeType="1" noTextEdit="1"/>
          </p:cNvSpPr>
          <p:nvPr/>
        </p:nvSpPr>
        <p:spPr bwMode="auto">
          <a:xfrm>
            <a:off x="9191626" y="3644901"/>
            <a:ext cx="576263" cy="276225"/>
          </a:xfrm>
          <a:prstGeom prst="rect">
            <a:avLst/>
          </a:prstGeom>
        </p:spPr>
        <p:txBody>
          <a:bodyPr spcFirstLastPara="1" wrap="none" fromWordArt="1">
            <a:prstTxWarp prst="textArchUp">
              <a:avLst>
                <a:gd name="adj" fmla="val 11415084"/>
              </a:avLst>
            </a:prstTxWarp>
          </a:bodyPr>
          <a:lstStyle/>
          <a:p>
            <a:pPr algn="ctr"/>
            <a:r>
              <a:rPr lang="en-US" sz="1600" kern="10">
                <a:ln w="9525">
                  <a:solidFill>
                    <a:srgbClr val="000000"/>
                  </a:solidFill>
                  <a:round/>
                  <a:headEnd/>
                  <a:tailEnd/>
                </a:ln>
                <a:solidFill>
                  <a:srgbClr val="000000"/>
                </a:solidFill>
              </a:rPr>
              <a:t>this </a:t>
            </a:r>
          </a:p>
        </p:txBody>
      </p:sp>
      <p:sp>
        <p:nvSpPr>
          <p:cNvPr id="40991" name="Text Box 31">
            <a:extLst>
              <a:ext uri="{FF2B5EF4-FFF2-40B4-BE49-F238E27FC236}">
                <a16:creationId xmlns:a16="http://schemas.microsoft.com/office/drawing/2014/main" id="{33C8475F-4FC1-CD41-9DA2-49CE3F534E54}"/>
              </a:ext>
            </a:extLst>
          </p:cNvPr>
          <p:cNvSpPr txBox="1">
            <a:spLocks noChangeArrowheads="1"/>
          </p:cNvSpPr>
          <p:nvPr/>
        </p:nvSpPr>
        <p:spPr bwMode="auto">
          <a:xfrm>
            <a:off x="2063750" y="5805489"/>
            <a:ext cx="410368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possibly---other causes or effects at each stage</a:t>
            </a:r>
            <a:endParaRPr lang="en-US" altLang="en-US"/>
          </a:p>
        </p:txBody>
      </p:sp>
      <p:sp>
        <p:nvSpPr>
          <p:cNvPr id="40994" name="Text Box 34">
            <a:extLst>
              <a:ext uri="{FF2B5EF4-FFF2-40B4-BE49-F238E27FC236}">
                <a16:creationId xmlns:a16="http://schemas.microsoft.com/office/drawing/2014/main" id="{8ACAF07E-E27B-F444-8DCE-2D5C86022512}"/>
              </a:ext>
            </a:extLst>
          </p:cNvPr>
          <p:cNvSpPr txBox="1">
            <a:spLocks noChangeArrowheads="1"/>
          </p:cNvSpPr>
          <p:nvPr/>
        </p:nvSpPr>
        <p:spPr bwMode="auto">
          <a:xfrm>
            <a:off x="7391401" y="5392738"/>
            <a:ext cx="3097213" cy="1465262"/>
          </a:xfrm>
          <a:prstGeom prst="rect">
            <a:avLst/>
          </a:prstGeom>
          <a:solidFill>
            <a:schemeClr val="tx2"/>
          </a:solidFill>
          <a:ln>
            <a:noFill/>
          </a:ln>
          <a:effectLst/>
          <a:extLs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sz="1800">
                <a:solidFill>
                  <a:srgbClr val="FFFFFF"/>
                </a:solidFill>
              </a:rPr>
              <a:t>When you have made your flow-chart skeleton, each section of the flow chart can become one paragraph or section of writing.</a:t>
            </a:r>
            <a:endParaRPr lang="en-US" altLang="en-US" sz="1800">
              <a:solidFill>
                <a:srgbClr val="FFFFFF"/>
              </a:solidFill>
            </a:endParaRPr>
          </a:p>
        </p:txBody>
      </p:sp>
    </p:spTree>
    <p:extLst>
      <p:ext uri="{BB962C8B-B14F-4D97-AF65-F5344CB8AC3E}">
        <p14:creationId xmlns:p14="http://schemas.microsoft.com/office/powerpoint/2010/main" val="902024701"/>
      </p:ext>
    </p:extLst>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0965"/>
                                        </p:tgtEl>
                                        <p:attrNameLst>
                                          <p:attrName>style.visibility</p:attrName>
                                        </p:attrNameLst>
                                      </p:cBhvr>
                                      <p:to>
                                        <p:strVal val="visible"/>
                                      </p:to>
                                    </p:set>
                                    <p:anim calcmode="lin" valueType="num">
                                      <p:cBhvr additive="base">
                                        <p:cTn id="7" dur="500" fill="hold"/>
                                        <p:tgtEl>
                                          <p:spTgt spid="40965"/>
                                        </p:tgtEl>
                                        <p:attrNameLst>
                                          <p:attrName>ppt_x</p:attrName>
                                        </p:attrNameLst>
                                      </p:cBhvr>
                                      <p:tavLst>
                                        <p:tav tm="0">
                                          <p:val>
                                            <p:strVal val="#ppt_x"/>
                                          </p:val>
                                        </p:tav>
                                        <p:tav tm="100000">
                                          <p:val>
                                            <p:strVal val="#ppt_x"/>
                                          </p:val>
                                        </p:tav>
                                      </p:tavLst>
                                    </p:anim>
                                    <p:anim calcmode="lin" valueType="num">
                                      <p:cBhvr additive="base">
                                        <p:cTn id="8" dur="500" fill="hold"/>
                                        <p:tgtEl>
                                          <p:spTgt spid="4096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8" presetClass="entr" presetSubtype="16" fill="hold" nodeType="clickEffect">
                                  <p:stCondLst>
                                    <p:cond delay="0"/>
                                  </p:stCondLst>
                                  <p:childTnLst>
                                    <p:set>
                                      <p:cBhvr>
                                        <p:cTn id="12" dur="1" fill="hold">
                                          <p:stCondLst>
                                            <p:cond delay="0"/>
                                          </p:stCondLst>
                                        </p:cTn>
                                        <p:tgtEl>
                                          <p:spTgt spid="40967"/>
                                        </p:tgtEl>
                                        <p:attrNameLst>
                                          <p:attrName>style.visibility</p:attrName>
                                        </p:attrNameLst>
                                      </p:cBhvr>
                                      <p:to>
                                        <p:strVal val="visible"/>
                                      </p:to>
                                    </p:set>
                                    <p:animEffect transition="in" filter="diamond(in)">
                                      <p:cBhvr>
                                        <p:cTn id="13" dur="2000"/>
                                        <p:tgtEl>
                                          <p:spTgt spid="40967"/>
                                        </p:tgtEl>
                                      </p:cBhvr>
                                    </p:animEffect>
                                  </p:childTnLst>
                                </p:cTn>
                              </p:par>
                            </p:childTnLst>
                          </p:cTn>
                        </p:par>
                      </p:childTnLst>
                    </p:cTn>
                  </p:par>
                  <p:par>
                    <p:cTn id="14" fill="hold" nodeType="clickPar">
                      <p:stCondLst>
                        <p:cond delay="indefinite"/>
                      </p:stCondLst>
                      <p:childTnLst>
                        <p:par>
                          <p:cTn id="15" fill="hold" nodeType="withGroup">
                            <p:stCondLst>
                              <p:cond delay="0"/>
                            </p:stCondLst>
                            <p:childTnLst>
                              <p:par>
                                <p:cTn id="16" presetID="2" presetClass="entr" presetSubtype="4" fill="hold" nodeType="clickEffect">
                                  <p:stCondLst>
                                    <p:cond delay="0"/>
                                  </p:stCondLst>
                                  <p:childTnLst>
                                    <p:set>
                                      <p:cBhvr>
                                        <p:cTn id="17" dur="1" fill="hold">
                                          <p:stCondLst>
                                            <p:cond delay="0"/>
                                          </p:stCondLst>
                                        </p:cTn>
                                        <p:tgtEl>
                                          <p:spTgt spid="40969"/>
                                        </p:tgtEl>
                                        <p:attrNameLst>
                                          <p:attrName>style.visibility</p:attrName>
                                        </p:attrNameLst>
                                      </p:cBhvr>
                                      <p:to>
                                        <p:strVal val="visible"/>
                                      </p:to>
                                    </p:set>
                                    <p:anim calcmode="lin" valueType="num">
                                      <p:cBhvr additive="base">
                                        <p:cTn id="18" dur="500" fill="hold"/>
                                        <p:tgtEl>
                                          <p:spTgt spid="40969"/>
                                        </p:tgtEl>
                                        <p:attrNameLst>
                                          <p:attrName>ppt_x</p:attrName>
                                        </p:attrNameLst>
                                      </p:cBhvr>
                                      <p:tavLst>
                                        <p:tav tm="0">
                                          <p:val>
                                            <p:strVal val="#ppt_x"/>
                                          </p:val>
                                        </p:tav>
                                        <p:tav tm="100000">
                                          <p:val>
                                            <p:strVal val="#ppt_x"/>
                                          </p:val>
                                        </p:tav>
                                      </p:tavLst>
                                    </p:anim>
                                    <p:anim calcmode="lin" valueType="num">
                                      <p:cBhvr additive="base">
                                        <p:cTn id="19" dur="500" fill="hold"/>
                                        <p:tgtEl>
                                          <p:spTgt spid="40969"/>
                                        </p:tgtEl>
                                        <p:attrNameLst>
                                          <p:attrName>ppt_y</p:attrName>
                                        </p:attrNameLst>
                                      </p:cBhvr>
                                      <p:tavLst>
                                        <p:tav tm="0">
                                          <p:val>
                                            <p:strVal val="1+#ppt_h/2"/>
                                          </p:val>
                                        </p:tav>
                                        <p:tav tm="100000">
                                          <p:val>
                                            <p:strVal val="#ppt_y"/>
                                          </p:val>
                                        </p:tav>
                                      </p:tavLst>
                                    </p:anim>
                                  </p:childTnLst>
                                </p:cTn>
                              </p:par>
                            </p:childTnLst>
                          </p:cTn>
                        </p:par>
                        <p:par>
                          <p:cTn id="20" fill="hold" nodeType="afterGroup">
                            <p:stCondLst>
                              <p:cond delay="500"/>
                            </p:stCondLst>
                            <p:childTnLst>
                              <p:par>
                                <p:cTn id="21" presetID="5" presetClass="entr" presetSubtype="10" fill="hold" nodeType="afterEffect">
                                  <p:stCondLst>
                                    <p:cond delay="0"/>
                                  </p:stCondLst>
                                  <p:childTnLst>
                                    <p:set>
                                      <p:cBhvr>
                                        <p:cTn id="22" dur="1" fill="hold">
                                          <p:stCondLst>
                                            <p:cond delay="0"/>
                                          </p:stCondLst>
                                        </p:cTn>
                                        <p:tgtEl>
                                          <p:spTgt spid="40984"/>
                                        </p:tgtEl>
                                        <p:attrNameLst>
                                          <p:attrName>style.visibility</p:attrName>
                                        </p:attrNameLst>
                                      </p:cBhvr>
                                      <p:to>
                                        <p:strVal val="visible"/>
                                      </p:to>
                                    </p:set>
                                    <p:animEffect transition="in" filter="checkerboard(across)">
                                      <p:cBhvr>
                                        <p:cTn id="23" dur="500"/>
                                        <p:tgtEl>
                                          <p:spTgt spid="40984"/>
                                        </p:tgtEl>
                                      </p:cBhvr>
                                    </p:animEffect>
                                  </p:childTnLst>
                                </p:cTn>
                              </p:par>
                            </p:childTnLst>
                          </p:cTn>
                        </p:par>
                        <p:par>
                          <p:cTn id="24" fill="hold" nodeType="afterGroup">
                            <p:stCondLst>
                              <p:cond delay="1000"/>
                            </p:stCondLst>
                            <p:childTnLst>
                              <p:par>
                                <p:cTn id="25" presetID="3" presetClass="entr" presetSubtype="10" fill="hold" grpId="0" nodeType="afterEffect">
                                  <p:stCondLst>
                                    <p:cond delay="0"/>
                                  </p:stCondLst>
                                  <p:childTnLst>
                                    <p:set>
                                      <p:cBhvr>
                                        <p:cTn id="26" dur="1" fill="hold">
                                          <p:stCondLst>
                                            <p:cond delay="0"/>
                                          </p:stCondLst>
                                        </p:cTn>
                                        <p:tgtEl>
                                          <p:spTgt spid="40985"/>
                                        </p:tgtEl>
                                        <p:attrNameLst>
                                          <p:attrName>style.visibility</p:attrName>
                                        </p:attrNameLst>
                                      </p:cBhvr>
                                      <p:to>
                                        <p:strVal val="visible"/>
                                      </p:to>
                                    </p:set>
                                    <p:animEffect transition="in" filter="blinds(horizontal)">
                                      <p:cBhvr>
                                        <p:cTn id="27" dur="500"/>
                                        <p:tgtEl>
                                          <p:spTgt spid="40985"/>
                                        </p:tgtEl>
                                      </p:cBhvr>
                                    </p:animEffect>
                                  </p:childTnLst>
                                </p:cTn>
                              </p:par>
                            </p:childTnLst>
                          </p:cTn>
                        </p:par>
                        <p:par>
                          <p:cTn id="28" fill="hold" nodeType="afterGroup">
                            <p:stCondLst>
                              <p:cond delay="1500"/>
                            </p:stCondLst>
                            <p:childTnLst>
                              <p:par>
                                <p:cTn id="29" presetID="2" presetClass="entr" presetSubtype="4" fill="hold" nodeType="afterEffect">
                                  <p:stCondLst>
                                    <p:cond delay="0"/>
                                  </p:stCondLst>
                                  <p:childTnLst>
                                    <p:set>
                                      <p:cBhvr>
                                        <p:cTn id="30" dur="1" fill="hold">
                                          <p:stCondLst>
                                            <p:cond delay="0"/>
                                          </p:stCondLst>
                                        </p:cTn>
                                        <p:tgtEl>
                                          <p:spTgt spid="40979"/>
                                        </p:tgtEl>
                                        <p:attrNameLst>
                                          <p:attrName>style.visibility</p:attrName>
                                        </p:attrNameLst>
                                      </p:cBhvr>
                                      <p:to>
                                        <p:strVal val="visible"/>
                                      </p:to>
                                    </p:set>
                                    <p:anim calcmode="lin" valueType="num">
                                      <p:cBhvr additive="base">
                                        <p:cTn id="31" dur="500" fill="hold"/>
                                        <p:tgtEl>
                                          <p:spTgt spid="40979"/>
                                        </p:tgtEl>
                                        <p:attrNameLst>
                                          <p:attrName>ppt_x</p:attrName>
                                        </p:attrNameLst>
                                      </p:cBhvr>
                                      <p:tavLst>
                                        <p:tav tm="0">
                                          <p:val>
                                            <p:strVal val="#ppt_x"/>
                                          </p:val>
                                        </p:tav>
                                        <p:tav tm="100000">
                                          <p:val>
                                            <p:strVal val="#ppt_x"/>
                                          </p:val>
                                        </p:tav>
                                      </p:tavLst>
                                    </p:anim>
                                    <p:anim calcmode="lin" valueType="num">
                                      <p:cBhvr additive="base">
                                        <p:cTn id="32" dur="500" fill="hold"/>
                                        <p:tgtEl>
                                          <p:spTgt spid="40979"/>
                                        </p:tgtEl>
                                        <p:attrNameLst>
                                          <p:attrName>ppt_y</p:attrName>
                                        </p:attrNameLst>
                                      </p:cBhvr>
                                      <p:tavLst>
                                        <p:tav tm="0">
                                          <p:val>
                                            <p:strVal val="1+#ppt_h/2"/>
                                          </p:val>
                                        </p:tav>
                                        <p:tav tm="100000">
                                          <p:val>
                                            <p:strVal val="#ppt_y"/>
                                          </p:val>
                                        </p:tav>
                                      </p:tavLst>
                                    </p:anim>
                                  </p:childTnLst>
                                </p:cTn>
                              </p:par>
                              <p:par>
                                <p:cTn id="33" presetID="2" presetClass="entr" presetSubtype="4" fill="hold" nodeType="withEffect">
                                  <p:stCondLst>
                                    <p:cond delay="0"/>
                                  </p:stCondLst>
                                  <p:childTnLst>
                                    <p:set>
                                      <p:cBhvr>
                                        <p:cTn id="34" dur="1" fill="hold">
                                          <p:stCondLst>
                                            <p:cond delay="0"/>
                                          </p:stCondLst>
                                        </p:cTn>
                                        <p:tgtEl>
                                          <p:spTgt spid="40972"/>
                                        </p:tgtEl>
                                        <p:attrNameLst>
                                          <p:attrName>style.visibility</p:attrName>
                                        </p:attrNameLst>
                                      </p:cBhvr>
                                      <p:to>
                                        <p:strVal val="visible"/>
                                      </p:to>
                                    </p:set>
                                    <p:anim calcmode="lin" valueType="num">
                                      <p:cBhvr additive="base">
                                        <p:cTn id="35" dur="500" fill="hold"/>
                                        <p:tgtEl>
                                          <p:spTgt spid="40972"/>
                                        </p:tgtEl>
                                        <p:attrNameLst>
                                          <p:attrName>ppt_x</p:attrName>
                                        </p:attrNameLst>
                                      </p:cBhvr>
                                      <p:tavLst>
                                        <p:tav tm="0">
                                          <p:val>
                                            <p:strVal val="#ppt_x"/>
                                          </p:val>
                                        </p:tav>
                                        <p:tav tm="100000">
                                          <p:val>
                                            <p:strVal val="#ppt_x"/>
                                          </p:val>
                                        </p:tav>
                                      </p:tavLst>
                                    </p:anim>
                                    <p:anim calcmode="lin" valueType="num">
                                      <p:cBhvr additive="base">
                                        <p:cTn id="36" dur="500" fill="hold"/>
                                        <p:tgtEl>
                                          <p:spTgt spid="40972"/>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2000"/>
                            </p:stCondLst>
                            <p:childTnLst>
                              <p:par>
                                <p:cTn id="38" presetID="5" presetClass="entr" presetSubtype="10" fill="hold" nodeType="afterEffect">
                                  <p:stCondLst>
                                    <p:cond delay="0"/>
                                  </p:stCondLst>
                                  <p:childTnLst>
                                    <p:set>
                                      <p:cBhvr>
                                        <p:cTn id="39" dur="1" fill="hold">
                                          <p:stCondLst>
                                            <p:cond delay="0"/>
                                          </p:stCondLst>
                                        </p:cTn>
                                        <p:tgtEl>
                                          <p:spTgt spid="40986"/>
                                        </p:tgtEl>
                                        <p:attrNameLst>
                                          <p:attrName>style.visibility</p:attrName>
                                        </p:attrNameLst>
                                      </p:cBhvr>
                                      <p:to>
                                        <p:strVal val="visible"/>
                                      </p:to>
                                    </p:set>
                                    <p:animEffect transition="in" filter="checkerboard(across)">
                                      <p:cBhvr>
                                        <p:cTn id="40" dur="500"/>
                                        <p:tgtEl>
                                          <p:spTgt spid="40986"/>
                                        </p:tgtEl>
                                      </p:cBhvr>
                                    </p:animEffect>
                                  </p:childTnLst>
                                </p:cTn>
                              </p:par>
                            </p:childTnLst>
                          </p:cTn>
                        </p:par>
                        <p:par>
                          <p:cTn id="41" fill="hold" nodeType="afterGroup">
                            <p:stCondLst>
                              <p:cond delay="2500"/>
                            </p:stCondLst>
                            <p:childTnLst>
                              <p:par>
                                <p:cTn id="42" presetID="3" presetClass="entr" presetSubtype="10" fill="hold" grpId="0" nodeType="afterEffect">
                                  <p:stCondLst>
                                    <p:cond delay="0"/>
                                  </p:stCondLst>
                                  <p:childTnLst>
                                    <p:set>
                                      <p:cBhvr>
                                        <p:cTn id="43" dur="1" fill="hold">
                                          <p:stCondLst>
                                            <p:cond delay="0"/>
                                          </p:stCondLst>
                                        </p:cTn>
                                        <p:tgtEl>
                                          <p:spTgt spid="40987"/>
                                        </p:tgtEl>
                                        <p:attrNameLst>
                                          <p:attrName>style.visibility</p:attrName>
                                        </p:attrNameLst>
                                      </p:cBhvr>
                                      <p:to>
                                        <p:strVal val="visible"/>
                                      </p:to>
                                    </p:set>
                                    <p:animEffect transition="in" filter="blinds(horizontal)">
                                      <p:cBhvr>
                                        <p:cTn id="44" dur="500"/>
                                        <p:tgtEl>
                                          <p:spTgt spid="40987"/>
                                        </p:tgtEl>
                                      </p:cBhvr>
                                    </p:animEffect>
                                  </p:childTnLst>
                                </p:cTn>
                              </p:par>
                            </p:childTnLst>
                          </p:cTn>
                        </p:par>
                        <p:par>
                          <p:cTn id="45" fill="hold" nodeType="afterGroup">
                            <p:stCondLst>
                              <p:cond delay="3000"/>
                            </p:stCondLst>
                            <p:childTnLst>
                              <p:par>
                                <p:cTn id="46" presetID="2" presetClass="entr" presetSubtype="4" fill="hold" nodeType="afterEffect">
                                  <p:stCondLst>
                                    <p:cond delay="0"/>
                                  </p:stCondLst>
                                  <p:childTnLst>
                                    <p:set>
                                      <p:cBhvr>
                                        <p:cTn id="47" dur="1" fill="hold">
                                          <p:stCondLst>
                                            <p:cond delay="0"/>
                                          </p:stCondLst>
                                        </p:cTn>
                                        <p:tgtEl>
                                          <p:spTgt spid="40993"/>
                                        </p:tgtEl>
                                        <p:attrNameLst>
                                          <p:attrName>style.visibility</p:attrName>
                                        </p:attrNameLst>
                                      </p:cBhvr>
                                      <p:to>
                                        <p:strVal val="visible"/>
                                      </p:to>
                                    </p:set>
                                    <p:anim calcmode="lin" valueType="num">
                                      <p:cBhvr additive="base">
                                        <p:cTn id="48" dur="500" fill="hold"/>
                                        <p:tgtEl>
                                          <p:spTgt spid="40993"/>
                                        </p:tgtEl>
                                        <p:attrNameLst>
                                          <p:attrName>ppt_x</p:attrName>
                                        </p:attrNameLst>
                                      </p:cBhvr>
                                      <p:tavLst>
                                        <p:tav tm="0">
                                          <p:val>
                                            <p:strVal val="#ppt_x"/>
                                          </p:val>
                                        </p:tav>
                                        <p:tav tm="100000">
                                          <p:val>
                                            <p:strVal val="#ppt_x"/>
                                          </p:val>
                                        </p:tav>
                                      </p:tavLst>
                                    </p:anim>
                                    <p:anim calcmode="lin" valueType="num">
                                      <p:cBhvr additive="base">
                                        <p:cTn id="49" dur="500" fill="hold"/>
                                        <p:tgtEl>
                                          <p:spTgt spid="40993"/>
                                        </p:tgtEl>
                                        <p:attrNameLst>
                                          <p:attrName>ppt_y</p:attrName>
                                        </p:attrNameLst>
                                      </p:cBhvr>
                                      <p:tavLst>
                                        <p:tav tm="0">
                                          <p:val>
                                            <p:strVal val="1+#ppt_h/2"/>
                                          </p:val>
                                        </p:tav>
                                        <p:tav tm="100000">
                                          <p:val>
                                            <p:strVal val="#ppt_y"/>
                                          </p:val>
                                        </p:tav>
                                      </p:tavLst>
                                    </p:anim>
                                  </p:childTnLst>
                                </p:cTn>
                              </p:par>
                            </p:childTnLst>
                          </p:cTn>
                        </p:par>
                        <p:par>
                          <p:cTn id="50" fill="hold" nodeType="afterGroup">
                            <p:stCondLst>
                              <p:cond delay="3500"/>
                            </p:stCondLst>
                            <p:childTnLst>
                              <p:par>
                                <p:cTn id="51" presetID="5" presetClass="entr" presetSubtype="10" fill="hold" nodeType="afterEffect">
                                  <p:stCondLst>
                                    <p:cond delay="0"/>
                                  </p:stCondLst>
                                  <p:childTnLst>
                                    <p:set>
                                      <p:cBhvr>
                                        <p:cTn id="52" dur="1" fill="hold">
                                          <p:stCondLst>
                                            <p:cond delay="0"/>
                                          </p:stCondLst>
                                        </p:cTn>
                                        <p:tgtEl>
                                          <p:spTgt spid="40989"/>
                                        </p:tgtEl>
                                        <p:attrNameLst>
                                          <p:attrName>style.visibility</p:attrName>
                                        </p:attrNameLst>
                                      </p:cBhvr>
                                      <p:to>
                                        <p:strVal val="visible"/>
                                      </p:to>
                                    </p:set>
                                    <p:animEffect transition="in" filter="checkerboard(across)">
                                      <p:cBhvr>
                                        <p:cTn id="53" dur="500"/>
                                        <p:tgtEl>
                                          <p:spTgt spid="40989"/>
                                        </p:tgtEl>
                                      </p:cBhvr>
                                    </p:animEffect>
                                  </p:childTnLst>
                                </p:cTn>
                              </p:par>
                            </p:childTnLst>
                          </p:cTn>
                        </p:par>
                        <p:par>
                          <p:cTn id="54" fill="hold" nodeType="afterGroup">
                            <p:stCondLst>
                              <p:cond delay="4000"/>
                            </p:stCondLst>
                            <p:childTnLst>
                              <p:par>
                                <p:cTn id="55" presetID="3" presetClass="entr" presetSubtype="10" fill="hold" nodeType="afterEffect">
                                  <p:stCondLst>
                                    <p:cond delay="0"/>
                                  </p:stCondLst>
                                  <p:childTnLst>
                                    <p:set>
                                      <p:cBhvr>
                                        <p:cTn id="56" dur="1" fill="hold">
                                          <p:stCondLst>
                                            <p:cond delay="0"/>
                                          </p:stCondLst>
                                        </p:cTn>
                                        <p:tgtEl>
                                          <p:spTgt spid="40988">
                                            <p:txEl>
                                              <p:pRg st="0" end="0"/>
                                            </p:txEl>
                                          </p:spTgt>
                                        </p:tgtEl>
                                        <p:attrNameLst>
                                          <p:attrName>style.visibility</p:attrName>
                                        </p:attrNameLst>
                                      </p:cBhvr>
                                      <p:to>
                                        <p:strVal val="visible"/>
                                      </p:to>
                                    </p:set>
                                    <p:animEffect transition="in" filter="blinds(horizontal)">
                                      <p:cBhvr>
                                        <p:cTn id="57" dur="500"/>
                                        <p:tgtEl>
                                          <p:spTgt spid="40988">
                                            <p:txEl>
                                              <p:pRg st="0" end="0"/>
                                            </p:txEl>
                                          </p:spTgt>
                                        </p:tgtEl>
                                      </p:cBhvr>
                                    </p:animEffect>
                                  </p:childTnLst>
                                </p:cTn>
                              </p:par>
                            </p:childTnLst>
                          </p:cTn>
                        </p:par>
                        <p:par>
                          <p:cTn id="58" fill="hold" nodeType="afterGroup">
                            <p:stCondLst>
                              <p:cond delay="4500"/>
                            </p:stCondLst>
                            <p:childTnLst>
                              <p:par>
                                <p:cTn id="59" presetID="2" presetClass="entr" presetSubtype="4" fill="hold" grpId="0" nodeType="afterEffect">
                                  <p:stCondLst>
                                    <p:cond delay="0"/>
                                  </p:stCondLst>
                                  <p:childTnLst>
                                    <p:set>
                                      <p:cBhvr>
                                        <p:cTn id="60" dur="1" fill="hold">
                                          <p:stCondLst>
                                            <p:cond delay="0"/>
                                          </p:stCondLst>
                                        </p:cTn>
                                        <p:tgtEl>
                                          <p:spTgt spid="40973"/>
                                        </p:tgtEl>
                                        <p:attrNameLst>
                                          <p:attrName>style.visibility</p:attrName>
                                        </p:attrNameLst>
                                      </p:cBhvr>
                                      <p:to>
                                        <p:strVal val="visible"/>
                                      </p:to>
                                    </p:set>
                                    <p:anim calcmode="lin" valueType="num">
                                      <p:cBhvr additive="base">
                                        <p:cTn id="61" dur="500" fill="hold"/>
                                        <p:tgtEl>
                                          <p:spTgt spid="40973"/>
                                        </p:tgtEl>
                                        <p:attrNameLst>
                                          <p:attrName>ppt_x</p:attrName>
                                        </p:attrNameLst>
                                      </p:cBhvr>
                                      <p:tavLst>
                                        <p:tav tm="0">
                                          <p:val>
                                            <p:strVal val="#ppt_x"/>
                                          </p:val>
                                        </p:tav>
                                        <p:tav tm="100000">
                                          <p:val>
                                            <p:strVal val="#ppt_x"/>
                                          </p:val>
                                        </p:tav>
                                      </p:tavLst>
                                    </p:anim>
                                    <p:anim calcmode="lin" valueType="num">
                                      <p:cBhvr additive="base">
                                        <p:cTn id="62" dur="500" fill="hold"/>
                                        <p:tgtEl>
                                          <p:spTgt spid="40973"/>
                                        </p:tgtEl>
                                        <p:attrNameLst>
                                          <p:attrName>ppt_y</p:attrName>
                                        </p:attrNameLst>
                                      </p:cBhvr>
                                      <p:tavLst>
                                        <p:tav tm="0">
                                          <p:val>
                                            <p:strVal val="1+#ppt_h/2"/>
                                          </p:val>
                                        </p:tav>
                                        <p:tav tm="100000">
                                          <p:val>
                                            <p:strVal val="#ppt_y"/>
                                          </p:val>
                                        </p:tav>
                                      </p:tavLst>
                                    </p:anim>
                                  </p:childTnLst>
                                </p:cTn>
                              </p:par>
                            </p:childTnLst>
                          </p:cTn>
                        </p:par>
                        <p:par>
                          <p:cTn id="63" fill="hold" nodeType="afterGroup">
                            <p:stCondLst>
                              <p:cond delay="5000"/>
                            </p:stCondLst>
                            <p:childTnLst>
                              <p:par>
                                <p:cTn id="64" presetID="5" presetClass="entr" presetSubtype="10" fill="hold" nodeType="afterEffect">
                                  <p:stCondLst>
                                    <p:cond delay="0"/>
                                  </p:stCondLst>
                                  <p:childTnLst>
                                    <p:set>
                                      <p:cBhvr>
                                        <p:cTn id="65" dur="1" fill="hold">
                                          <p:stCondLst>
                                            <p:cond delay="0"/>
                                          </p:stCondLst>
                                        </p:cTn>
                                        <p:tgtEl>
                                          <p:spTgt spid="40990"/>
                                        </p:tgtEl>
                                        <p:attrNameLst>
                                          <p:attrName>style.visibility</p:attrName>
                                        </p:attrNameLst>
                                      </p:cBhvr>
                                      <p:to>
                                        <p:strVal val="visible"/>
                                      </p:to>
                                    </p:set>
                                    <p:animEffect transition="in" filter="checkerboard(across)">
                                      <p:cBhvr>
                                        <p:cTn id="66" dur="500"/>
                                        <p:tgtEl>
                                          <p:spTgt spid="40990"/>
                                        </p:tgtEl>
                                      </p:cBhvr>
                                    </p:animEffect>
                                  </p:childTnLst>
                                </p:cTn>
                              </p:par>
                            </p:childTnLst>
                          </p:cTn>
                        </p:par>
                      </p:childTnLst>
                    </p:cTn>
                  </p:par>
                  <p:par>
                    <p:cTn id="67" fill="hold" nodeType="clickPar">
                      <p:stCondLst>
                        <p:cond delay="indefinite"/>
                      </p:stCondLst>
                      <p:childTnLst>
                        <p:par>
                          <p:cTn id="68" fill="hold" nodeType="withGroup">
                            <p:stCondLst>
                              <p:cond delay="0"/>
                            </p:stCondLst>
                            <p:childTnLst>
                              <p:par>
                                <p:cTn id="69" presetID="2" presetClass="entr" presetSubtype="4" fill="hold" grpId="0" nodeType="clickEffect">
                                  <p:stCondLst>
                                    <p:cond delay="0"/>
                                  </p:stCondLst>
                                  <p:childTnLst>
                                    <p:set>
                                      <p:cBhvr>
                                        <p:cTn id="70" dur="1" fill="hold">
                                          <p:stCondLst>
                                            <p:cond delay="0"/>
                                          </p:stCondLst>
                                        </p:cTn>
                                        <p:tgtEl>
                                          <p:spTgt spid="40991"/>
                                        </p:tgtEl>
                                        <p:attrNameLst>
                                          <p:attrName>style.visibility</p:attrName>
                                        </p:attrNameLst>
                                      </p:cBhvr>
                                      <p:to>
                                        <p:strVal val="visible"/>
                                      </p:to>
                                    </p:set>
                                    <p:anim calcmode="lin" valueType="num">
                                      <p:cBhvr additive="base">
                                        <p:cTn id="71" dur="500" fill="hold"/>
                                        <p:tgtEl>
                                          <p:spTgt spid="40991"/>
                                        </p:tgtEl>
                                        <p:attrNameLst>
                                          <p:attrName>ppt_x</p:attrName>
                                        </p:attrNameLst>
                                      </p:cBhvr>
                                      <p:tavLst>
                                        <p:tav tm="0">
                                          <p:val>
                                            <p:strVal val="#ppt_x"/>
                                          </p:val>
                                        </p:tav>
                                        <p:tav tm="100000">
                                          <p:val>
                                            <p:strVal val="#ppt_x"/>
                                          </p:val>
                                        </p:tav>
                                      </p:tavLst>
                                    </p:anim>
                                    <p:anim calcmode="lin" valueType="num">
                                      <p:cBhvr additive="base">
                                        <p:cTn id="72" dur="500" fill="hold"/>
                                        <p:tgtEl>
                                          <p:spTgt spid="40991"/>
                                        </p:tgtEl>
                                        <p:attrNameLst>
                                          <p:attrName>ppt_y</p:attrName>
                                        </p:attrNameLst>
                                      </p:cBhvr>
                                      <p:tavLst>
                                        <p:tav tm="0">
                                          <p:val>
                                            <p:strVal val="1+#ppt_h/2"/>
                                          </p:val>
                                        </p:tav>
                                        <p:tav tm="100000">
                                          <p:val>
                                            <p:strVal val="#ppt_y"/>
                                          </p:val>
                                        </p:tav>
                                      </p:tavLst>
                                    </p:anim>
                                  </p:childTnLst>
                                </p:cTn>
                              </p:par>
                            </p:childTnLst>
                          </p:cTn>
                        </p:par>
                      </p:childTnLst>
                    </p:cTn>
                  </p:par>
                  <p:par>
                    <p:cTn id="73" fill="hold" nodeType="clickPar">
                      <p:stCondLst>
                        <p:cond delay="indefinite"/>
                      </p:stCondLst>
                      <p:childTnLst>
                        <p:par>
                          <p:cTn id="74" fill="hold" nodeType="withGroup">
                            <p:stCondLst>
                              <p:cond delay="0"/>
                            </p:stCondLst>
                            <p:childTnLst>
                              <p:par>
                                <p:cTn id="75" presetID="2" presetClass="entr" presetSubtype="4" fill="hold" grpId="0" nodeType="clickEffect">
                                  <p:stCondLst>
                                    <p:cond delay="0"/>
                                  </p:stCondLst>
                                  <p:childTnLst>
                                    <p:set>
                                      <p:cBhvr>
                                        <p:cTn id="76" dur="1" fill="hold">
                                          <p:stCondLst>
                                            <p:cond delay="0"/>
                                          </p:stCondLst>
                                        </p:cTn>
                                        <p:tgtEl>
                                          <p:spTgt spid="40994"/>
                                        </p:tgtEl>
                                        <p:attrNameLst>
                                          <p:attrName>style.visibility</p:attrName>
                                        </p:attrNameLst>
                                      </p:cBhvr>
                                      <p:to>
                                        <p:strVal val="visible"/>
                                      </p:to>
                                    </p:set>
                                    <p:anim calcmode="lin" valueType="num">
                                      <p:cBhvr additive="base">
                                        <p:cTn id="77" dur="500" fill="hold"/>
                                        <p:tgtEl>
                                          <p:spTgt spid="40994"/>
                                        </p:tgtEl>
                                        <p:attrNameLst>
                                          <p:attrName>ppt_x</p:attrName>
                                        </p:attrNameLst>
                                      </p:cBhvr>
                                      <p:tavLst>
                                        <p:tav tm="0">
                                          <p:val>
                                            <p:strVal val="#ppt_x"/>
                                          </p:val>
                                        </p:tav>
                                        <p:tav tm="100000">
                                          <p:val>
                                            <p:strVal val="#ppt_x"/>
                                          </p:val>
                                        </p:tav>
                                      </p:tavLst>
                                    </p:anim>
                                    <p:anim calcmode="lin" valueType="num">
                                      <p:cBhvr additive="base">
                                        <p:cTn id="78" dur="500" fill="hold"/>
                                        <p:tgtEl>
                                          <p:spTgt spid="4099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965" grpId="0"/>
      <p:bldP spid="40973" grpId="0" animBg="1"/>
      <p:bldP spid="40985" grpId="0"/>
      <p:bldP spid="40987" grpId="0"/>
      <p:bldP spid="40991" grpId="0"/>
      <p:bldP spid="4099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2" name="Text Box 4">
            <a:extLst>
              <a:ext uri="{FF2B5EF4-FFF2-40B4-BE49-F238E27FC236}">
                <a16:creationId xmlns:a16="http://schemas.microsoft.com/office/drawing/2014/main" id="{57796362-9CFB-C646-BE5C-E4133A38D6B6}"/>
              </a:ext>
            </a:extLst>
          </p:cNvPr>
          <p:cNvSpPr txBox="1">
            <a:spLocks noChangeArrowheads="1"/>
          </p:cNvSpPr>
          <p:nvPr/>
        </p:nvSpPr>
        <p:spPr bwMode="auto">
          <a:xfrm>
            <a:off x="1919289" y="333376"/>
            <a:ext cx="83534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defRPr/>
            </a:pPr>
            <a:r>
              <a:rPr lang="en-GB" sz="4000">
                <a:solidFill>
                  <a:srgbClr val="990000"/>
                </a:solidFill>
                <a:effectLst>
                  <a:outerShdw blurRad="38100" dist="38100" dir="2700000" algn="tl">
                    <a:srgbClr val="000000"/>
                  </a:outerShdw>
                </a:effectLst>
              </a:rPr>
              <a:t>explanation language features</a:t>
            </a:r>
            <a:endParaRPr lang="en-US" sz="4000">
              <a:solidFill>
                <a:srgbClr val="990000"/>
              </a:solidFill>
              <a:effectLst>
                <a:outerShdw blurRad="38100" dist="38100" dir="2700000" algn="tl">
                  <a:srgbClr val="000000"/>
                </a:outerShdw>
              </a:effectLst>
            </a:endParaRPr>
          </a:p>
        </p:txBody>
      </p:sp>
      <p:sp>
        <p:nvSpPr>
          <p:cNvPr id="43013" name="Text Box 5">
            <a:extLst>
              <a:ext uri="{FF2B5EF4-FFF2-40B4-BE49-F238E27FC236}">
                <a16:creationId xmlns:a16="http://schemas.microsoft.com/office/drawing/2014/main" id="{837DD2B7-6C5A-DF4E-A6B8-702AC99943D2}"/>
              </a:ext>
            </a:extLst>
          </p:cNvPr>
          <p:cNvSpPr txBox="1">
            <a:spLocks noChangeArrowheads="1"/>
          </p:cNvSpPr>
          <p:nvPr/>
        </p:nvSpPr>
        <p:spPr bwMode="auto">
          <a:xfrm>
            <a:off x="1992314" y="1341439"/>
            <a:ext cx="280828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 present tense (except historical explanations)</a:t>
            </a:r>
            <a:endParaRPr lang="en-US" altLang="en-US"/>
          </a:p>
        </p:txBody>
      </p:sp>
      <p:sp>
        <p:nvSpPr>
          <p:cNvPr id="43014" name="Text Box 6">
            <a:extLst>
              <a:ext uri="{FF2B5EF4-FFF2-40B4-BE49-F238E27FC236}">
                <a16:creationId xmlns:a16="http://schemas.microsoft.com/office/drawing/2014/main" id="{5CD18D3B-A6B3-0546-8138-5C201D5B0433}"/>
              </a:ext>
            </a:extLst>
          </p:cNvPr>
          <p:cNvSpPr txBox="1">
            <a:spLocks noChangeArrowheads="1"/>
          </p:cNvSpPr>
          <p:nvPr/>
        </p:nvSpPr>
        <p:spPr bwMode="auto">
          <a:xfrm>
            <a:off x="1992314" y="2708275"/>
            <a:ext cx="2808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 cau</a:t>
            </a:r>
            <a:r>
              <a:rPr lang="en-US" altLang="en-US"/>
              <a:t>s</a:t>
            </a:r>
            <a:r>
              <a:rPr lang="en-GB" altLang="en-US"/>
              <a:t>al language</a:t>
            </a:r>
            <a:endParaRPr lang="en-US" altLang="en-US"/>
          </a:p>
        </p:txBody>
      </p:sp>
      <p:sp>
        <p:nvSpPr>
          <p:cNvPr id="43016" name="Text Box 8">
            <a:extLst>
              <a:ext uri="{FF2B5EF4-FFF2-40B4-BE49-F238E27FC236}">
                <a16:creationId xmlns:a16="http://schemas.microsoft.com/office/drawing/2014/main" id="{96C61C89-D98D-7445-A99F-F88ACE9A0522}"/>
              </a:ext>
            </a:extLst>
          </p:cNvPr>
          <p:cNvSpPr txBox="1">
            <a:spLocks noChangeArrowheads="1"/>
          </p:cNvSpPr>
          <p:nvPr/>
        </p:nvSpPr>
        <p:spPr bwMode="auto">
          <a:xfrm>
            <a:off x="1992313" y="3357564"/>
            <a:ext cx="359886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 sequential  connectives</a:t>
            </a:r>
            <a:endParaRPr lang="en-US" altLang="en-US"/>
          </a:p>
        </p:txBody>
      </p:sp>
      <p:sp>
        <p:nvSpPr>
          <p:cNvPr id="43017" name="Text Box 9">
            <a:extLst>
              <a:ext uri="{FF2B5EF4-FFF2-40B4-BE49-F238E27FC236}">
                <a16:creationId xmlns:a16="http://schemas.microsoft.com/office/drawing/2014/main" id="{79739926-FB1F-D940-A9B1-2A4E7E677625}"/>
              </a:ext>
            </a:extLst>
          </p:cNvPr>
          <p:cNvSpPr txBox="1">
            <a:spLocks noChangeArrowheads="1"/>
          </p:cNvSpPr>
          <p:nvPr/>
        </p:nvSpPr>
        <p:spPr bwMode="auto">
          <a:xfrm>
            <a:off x="1992314" y="4365626"/>
            <a:ext cx="2808287"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 impersonal language</a:t>
            </a:r>
            <a:r>
              <a:rPr lang="en-US" altLang="en-US"/>
              <a:t> (see page 8)</a:t>
            </a:r>
          </a:p>
        </p:txBody>
      </p:sp>
      <p:sp>
        <p:nvSpPr>
          <p:cNvPr id="43018" name="Text Box 10">
            <a:extLst>
              <a:ext uri="{FF2B5EF4-FFF2-40B4-BE49-F238E27FC236}">
                <a16:creationId xmlns:a16="http://schemas.microsoft.com/office/drawing/2014/main" id="{36EC2073-F00D-C74D-B7ED-E4503B4A2628}"/>
              </a:ext>
            </a:extLst>
          </p:cNvPr>
          <p:cNvSpPr txBox="1">
            <a:spLocks noChangeArrowheads="1"/>
          </p:cNvSpPr>
          <p:nvPr/>
        </p:nvSpPr>
        <p:spPr bwMode="auto">
          <a:xfrm>
            <a:off x="1981200" y="5715001"/>
            <a:ext cx="3240088"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 technical vocabulary</a:t>
            </a:r>
            <a:endParaRPr lang="en-US" altLang="en-US"/>
          </a:p>
        </p:txBody>
      </p:sp>
      <p:sp>
        <p:nvSpPr>
          <p:cNvPr id="43019" name="AutoShape 11">
            <a:extLst>
              <a:ext uri="{FF2B5EF4-FFF2-40B4-BE49-F238E27FC236}">
                <a16:creationId xmlns:a16="http://schemas.microsoft.com/office/drawing/2014/main" id="{D6A728C6-BD94-F74E-8E08-9DF4F3E8003E}"/>
              </a:ext>
            </a:extLst>
          </p:cNvPr>
          <p:cNvSpPr>
            <a:spLocks noChangeArrowheads="1"/>
          </p:cNvSpPr>
          <p:nvPr/>
        </p:nvSpPr>
        <p:spPr bwMode="auto">
          <a:xfrm>
            <a:off x="6024563" y="1341439"/>
            <a:ext cx="4248150" cy="4535487"/>
          </a:xfrm>
          <a:prstGeom prst="wedgeRoundRectCallout">
            <a:avLst>
              <a:gd name="adj1" fmla="val -83634"/>
              <a:gd name="adj2" fmla="val -14333"/>
              <a:gd name="adj3" fmla="val 16667"/>
            </a:avLst>
          </a:prstGeom>
          <a:noFill/>
          <a:ln w="254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algn="ctr" eaLnBrk="1" hangingPunct="1"/>
            <a:endParaRPr lang="en-US" altLang="en-US"/>
          </a:p>
        </p:txBody>
      </p:sp>
      <p:sp>
        <p:nvSpPr>
          <p:cNvPr id="43020" name="Text Box 12">
            <a:extLst>
              <a:ext uri="{FF2B5EF4-FFF2-40B4-BE49-F238E27FC236}">
                <a16:creationId xmlns:a16="http://schemas.microsoft.com/office/drawing/2014/main" id="{EDFD03CB-6C25-1B4B-80AA-B8E8B65AEC24}"/>
              </a:ext>
            </a:extLst>
          </p:cNvPr>
          <p:cNvSpPr txBox="1">
            <a:spLocks noChangeArrowheads="1"/>
          </p:cNvSpPr>
          <p:nvPr/>
        </p:nvSpPr>
        <p:spPr bwMode="auto">
          <a:xfrm>
            <a:off x="6600825" y="3141663"/>
            <a:ext cx="1512888"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GB">
                <a:solidFill>
                  <a:srgbClr val="CC0000"/>
                </a:solidFill>
                <a:effectLst>
                  <a:outerShdw blurRad="38100" dist="38100" dir="2700000" algn="tl">
                    <a:srgbClr val="000000"/>
                  </a:outerShdw>
                </a:effectLst>
              </a:rPr>
              <a:t>when</a:t>
            </a:r>
            <a:endParaRPr lang="en-US">
              <a:solidFill>
                <a:srgbClr val="CC0000"/>
              </a:solidFill>
              <a:effectLst>
                <a:outerShdw blurRad="38100" dist="38100" dir="2700000" algn="tl">
                  <a:srgbClr val="000000"/>
                </a:outerShdw>
              </a:effectLst>
            </a:endParaRPr>
          </a:p>
        </p:txBody>
      </p:sp>
      <p:sp>
        <p:nvSpPr>
          <p:cNvPr id="43021" name="Text Box 13">
            <a:extLst>
              <a:ext uri="{FF2B5EF4-FFF2-40B4-BE49-F238E27FC236}">
                <a16:creationId xmlns:a16="http://schemas.microsoft.com/office/drawing/2014/main" id="{891F69CA-D295-D946-A643-A9550A2088DC}"/>
              </a:ext>
            </a:extLst>
          </p:cNvPr>
          <p:cNvSpPr txBox="1">
            <a:spLocks noChangeArrowheads="1"/>
          </p:cNvSpPr>
          <p:nvPr/>
        </p:nvSpPr>
        <p:spPr bwMode="auto">
          <a:xfrm rot="20757826">
            <a:off x="6096000" y="1960047"/>
            <a:ext cx="15113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GB">
                <a:effectLst>
                  <a:outerShdw blurRad="38100" dist="38100" dir="2700000" algn="tl">
                    <a:srgbClr val="FFFFFF"/>
                  </a:outerShdw>
                </a:effectLst>
              </a:rPr>
              <a:t>because</a:t>
            </a:r>
            <a:endParaRPr lang="en-US">
              <a:effectLst>
                <a:outerShdw blurRad="38100" dist="38100" dir="2700000" algn="tl">
                  <a:srgbClr val="FFFFFF"/>
                </a:outerShdw>
              </a:effectLst>
            </a:endParaRPr>
          </a:p>
        </p:txBody>
      </p:sp>
      <p:sp>
        <p:nvSpPr>
          <p:cNvPr id="43022" name="Text Box 14">
            <a:extLst>
              <a:ext uri="{FF2B5EF4-FFF2-40B4-BE49-F238E27FC236}">
                <a16:creationId xmlns:a16="http://schemas.microsoft.com/office/drawing/2014/main" id="{6330F45B-F18A-EA43-83D2-24084FE52347}"/>
              </a:ext>
            </a:extLst>
          </p:cNvPr>
          <p:cNvSpPr txBox="1">
            <a:spLocks noChangeArrowheads="1"/>
          </p:cNvSpPr>
          <p:nvPr/>
        </p:nvSpPr>
        <p:spPr bwMode="auto">
          <a:xfrm>
            <a:off x="7319964" y="2565400"/>
            <a:ext cx="250983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GB">
                <a:effectLst>
                  <a:outerShdw blurRad="38100" dist="38100" dir="2700000" algn="tl">
                    <a:srgbClr val="FFFFFF"/>
                  </a:outerShdw>
                </a:effectLst>
              </a:rPr>
              <a:t>The reason that</a:t>
            </a:r>
            <a:endParaRPr lang="en-US">
              <a:effectLst>
                <a:outerShdw blurRad="38100" dist="38100" dir="2700000" algn="tl">
                  <a:srgbClr val="FFFFFF"/>
                </a:outerShdw>
              </a:effectLst>
            </a:endParaRPr>
          </a:p>
        </p:txBody>
      </p:sp>
      <p:sp>
        <p:nvSpPr>
          <p:cNvPr id="43025" name="Text Box 17">
            <a:extLst>
              <a:ext uri="{FF2B5EF4-FFF2-40B4-BE49-F238E27FC236}">
                <a16:creationId xmlns:a16="http://schemas.microsoft.com/office/drawing/2014/main" id="{21DFB1B6-5DCE-0B48-8CAA-58F78867F419}"/>
              </a:ext>
            </a:extLst>
          </p:cNvPr>
          <p:cNvSpPr txBox="1">
            <a:spLocks noChangeArrowheads="1"/>
          </p:cNvSpPr>
          <p:nvPr/>
        </p:nvSpPr>
        <p:spPr bwMode="auto">
          <a:xfrm>
            <a:off x="8472488" y="3213100"/>
            <a:ext cx="129540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GB">
                <a:effectLst>
                  <a:outerShdw blurRad="38100" dist="38100" dir="2700000" algn="tl">
                    <a:srgbClr val="FFFFFF"/>
                  </a:outerShdw>
                </a:effectLst>
              </a:rPr>
              <a:t>so</a:t>
            </a:r>
            <a:endParaRPr lang="en-US">
              <a:effectLst>
                <a:outerShdw blurRad="38100" dist="38100" dir="2700000" algn="tl">
                  <a:srgbClr val="FFFFFF"/>
                </a:outerShdw>
              </a:effectLst>
            </a:endParaRPr>
          </a:p>
        </p:txBody>
      </p:sp>
      <p:sp>
        <p:nvSpPr>
          <p:cNvPr id="43026" name="Text Box 18">
            <a:extLst>
              <a:ext uri="{FF2B5EF4-FFF2-40B4-BE49-F238E27FC236}">
                <a16:creationId xmlns:a16="http://schemas.microsoft.com/office/drawing/2014/main" id="{93F924EC-E862-8043-A369-CFF70CAC8F0F}"/>
              </a:ext>
            </a:extLst>
          </p:cNvPr>
          <p:cNvSpPr txBox="1">
            <a:spLocks noChangeArrowheads="1"/>
          </p:cNvSpPr>
          <p:nvPr/>
        </p:nvSpPr>
        <p:spPr bwMode="auto">
          <a:xfrm>
            <a:off x="7896226" y="1773238"/>
            <a:ext cx="1871663"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GB">
                <a:solidFill>
                  <a:srgbClr val="CC0000"/>
                </a:solidFill>
                <a:effectLst>
                  <a:outerShdw blurRad="38100" dist="38100" dir="2700000" algn="tl">
                    <a:srgbClr val="000000"/>
                  </a:outerShdw>
                </a:effectLst>
              </a:rPr>
              <a:t>If…then…</a:t>
            </a:r>
            <a:endParaRPr lang="en-US">
              <a:solidFill>
                <a:srgbClr val="CC0000"/>
              </a:solidFill>
              <a:effectLst>
                <a:outerShdw blurRad="38100" dist="38100" dir="2700000" algn="tl">
                  <a:srgbClr val="000000"/>
                </a:outerShdw>
              </a:effectLst>
            </a:endParaRPr>
          </a:p>
        </p:txBody>
      </p:sp>
      <p:sp>
        <p:nvSpPr>
          <p:cNvPr id="43027" name="Text Box 19">
            <a:extLst>
              <a:ext uri="{FF2B5EF4-FFF2-40B4-BE49-F238E27FC236}">
                <a16:creationId xmlns:a16="http://schemas.microsoft.com/office/drawing/2014/main" id="{142A4854-9E47-4348-8DD4-15A3AE40DD0E}"/>
              </a:ext>
            </a:extLst>
          </p:cNvPr>
          <p:cNvSpPr txBox="1">
            <a:spLocks noChangeArrowheads="1"/>
          </p:cNvSpPr>
          <p:nvPr/>
        </p:nvSpPr>
        <p:spPr bwMode="auto">
          <a:xfrm>
            <a:off x="6672263" y="3933825"/>
            <a:ext cx="309086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GB">
                <a:effectLst>
                  <a:outerShdw blurRad="38100" dist="38100" dir="2700000" algn="tl">
                    <a:srgbClr val="FFFFFF"/>
                  </a:outerShdw>
                </a:effectLst>
              </a:rPr>
              <a:t>This results in…</a:t>
            </a:r>
            <a:endParaRPr lang="en-US">
              <a:effectLst>
                <a:outerShdw blurRad="38100" dist="38100" dir="2700000" algn="tl">
                  <a:srgbClr val="FFFFFF"/>
                </a:outerShdw>
              </a:effectLst>
            </a:endParaRPr>
          </a:p>
        </p:txBody>
      </p:sp>
      <p:sp>
        <p:nvSpPr>
          <p:cNvPr id="43028" name="Text Box 20">
            <a:extLst>
              <a:ext uri="{FF2B5EF4-FFF2-40B4-BE49-F238E27FC236}">
                <a16:creationId xmlns:a16="http://schemas.microsoft.com/office/drawing/2014/main" id="{2AB957F1-EEBF-A048-BD63-7587466F5B05}"/>
              </a:ext>
            </a:extLst>
          </p:cNvPr>
          <p:cNvSpPr txBox="1">
            <a:spLocks noChangeArrowheads="1"/>
          </p:cNvSpPr>
          <p:nvPr/>
        </p:nvSpPr>
        <p:spPr bwMode="auto">
          <a:xfrm>
            <a:off x="6383339" y="4581525"/>
            <a:ext cx="2160587"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GB">
                <a:solidFill>
                  <a:srgbClr val="CC0000"/>
                </a:solidFill>
                <a:effectLst>
                  <a:outerShdw blurRad="38100" dist="38100" dir="2700000" algn="tl">
                    <a:srgbClr val="000000"/>
                  </a:outerShdw>
                </a:effectLst>
              </a:rPr>
              <a:t>This causes…</a:t>
            </a:r>
            <a:endParaRPr lang="en-US">
              <a:solidFill>
                <a:srgbClr val="CC0000"/>
              </a:solidFill>
              <a:effectLst>
                <a:outerShdw blurRad="38100" dist="38100" dir="2700000" algn="tl">
                  <a:srgbClr val="000000"/>
                </a:outerShdw>
              </a:effectLst>
            </a:endParaRPr>
          </a:p>
        </p:txBody>
      </p:sp>
      <p:sp>
        <p:nvSpPr>
          <p:cNvPr id="43030" name="Text Box 22">
            <a:extLst>
              <a:ext uri="{FF2B5EF4-FFF2-40B4-BE49-F238E27FC236}">
                <a16:creationId xmlns:a16="http://schemas.microsoft.com/office/drawing/2014/main" id="{4D4113D0-A013-1745-8117-9F6965A2BD5A}"/>
              </a:ext>
            </a:extLst>
          </p:cNvPr>
          <p:cNvSpPr txBox="1">
            <a:spLocks noChangeArrowheads="1"/>
          </p:cNvSpPr>
          <p:nvPr/>
        </p:nvSpPr>
        <p:spPr bwMode="auto">
          <a:xfrm>
            <a:off x="8040688" y="5229225"/>
            <a:ext cx="187166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GB">
                <a:effectLst>
                  <a:outerShdw blurRad="38100" dist="38100" dir="2700000" algn="tl">
                    <a:srgbClr val="FFFFFF"/>
                  </a:outerShdw>
                </a:effectLst>
              </a:rPr>
              <a:t>Therefore</a:t>
            </a:r>
            <a:endParaRPr lang="en-US">
              <a:effectLst>
                <a:outerShdw blurRad="38100" dist="38100" dir="2700000" algn="tl">
                  <a:srgbClr val="FFFFFF"/>
                </a:outerShdw>
              </a:effectLst>
            </a:endParaRPr>
          </a:p>
        </p:txBody>
      </p:sp>
    </p:spTree>
    <p:extLst>
      <p:ext uri="{BB962C8B-B14F-4D97-AF65-F5344CB8AC3E}">
        <p14:creationId xmlns:p14="http://schemas.microsoft.com/office/powerpoint/2010/main" val="3615619541"/>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3013"/>
                                        </p:tgtEl>
                                        <p:attrNameLst>
                                          <p:attrName>style.visibility</p:attrName>
                                        </p:attrNameLst>
                                      </p:cBhvr>
                                      <p:to>
                                        <p:strVal val="visible"/>
                                      </p:to>
                                    </p:set>
                                    <p:anim calcmode="lin" valueType="num">
                                      <p:cBhvr additive="base">
                                        <p:cTn id="7" dur="500" fill="hold"/>
                                        <p:tgtEl>
                                          <p:spTgt spid="43013"/>
                                        </p:tgtEl>
                                        <p:attrNameLst>
                                          <p:attrName>ppt_x</p:attrName>
                                        </p:attrNameLst>
                                      </p:cBhvr>
                                      <p:tavLst>
                                        <p:tav tm="0">
                                          <p:val>
                                            <p:strVal val="#ppt_x"/>
                                          </p:val>
                                        </p:tav>
                                        <p:tav tm="100000">
                                          <p:val>
                                            <p:strVal val="#ppt_x"/>
                                          </p:val>
                                        </p:tav>
                                      </p:tavLst>
                                    </p:anim>
                                    <p:anim calcmode="lin" valueType="num">
                                      <p:cBhvr additive="base">
                                        <p:cTn id="8" dur="500" fill="hold"/>
                                        <p:tgtEl>
                                          <p:spTgt spid="43013"/>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3014"/>
                                        </p:tgtEl>
                                        <p:attrNameLst>
                                          <p:attrName>style.visibility</p:attrName>
                                        </p:attrNameLst>
                                      </p:cBhvr>
                                      <p:to>
                                        <p:strVal val="visible"/>
                                      </p:to>
                                    </p:set>
                                    <p:anim calcmode="lin" valueType="num">
                                      <p:cBhvr additive="base">
                                        <p:cTn id="13" dur="500" fill="hold"/>
                                        <p:tgtEl>
                                          <p:spTgt spid="43014"/>
                                        </p:tgtEl>
                                        <p:attrNameLst>
                                          <p:attrName>ppt_x</p:attrName>
                                        </p:attrNameLst>
                                      </p:cBhvr>
                                      <p:tavLst>
                                        <p:tav tm="0">
                                          <p:val>
                                            <p:strVal val="#ppt_x"/>
                                          </p:val>
                                        </p:tav>
                                        <p:tav tm="100000">
                                          <p:val>
                                            <p:strVal val="#ppt_x"/>
                                          </p:val>
                                        </p:tav>
                                      </p:tavLst>
                                    </p:anim>
                                    <p:anim calcmode="lin" valueType="num">
                                      <p:cBhvr additive="base">
                                        <p:cTn id="14" dur="500" fill="hold"/>
                                        <p:tgtEl>
                                          <p:spTgt spid="43014"/>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3019"/>
                                        </p:tgtEl>
                                        <p:attrNameLst>
                                          <p:attrName>style.visibility</p:attrName>
                                        </p:attrNameLst>
                                      </p:cBhvr>
                                      <p:to>
                                        <p:strVal val="visible"/>
                                      </p:to>
                                    </p:set>
                                    <p:anim calcmode="lin" valueType="num">
                                      <p:cBhvr additive="base">
                                        <p:cTn id="19" dur="500" fill="hold"/>
                                        <p:tgtEl>
                                          <p:spTgt spid="43019"/>
                                        </p:tgtEl>
                                        <p:attrNameLst>
                                          <p:attrName>ppt_x</p:attrName>
                                        </p:attrNameLst>
                                      </p:cBhvr>
                                      <p:tavLst>
                                        <p:tav tm="0">
                                          <p:val>
                                            <p:strVal val="#ppt_x"/>
                                          </p:val>
                                        </p:tav>
                                        <p:tav tm="100000">
                                          <p:val>
                                            <p:strVal val="#ppt_x"/>
                                          </p:val>
                                        </p:tav>
                                      </p:tavLst>
                                    </p:anim>
                                    <p:anim calcmode="lin" valueType="num">
                                      <p:cBhvr additive="base">
                                        <p:cTn id="20" dur="500" fill="hold"/>
                                        <p:tgtEl>
                                          <p:spTgt spid="4301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3020"/>
                                        </p:tgtEl>
                                        <p:attrNameLst>
                                          <p:attrName>style.visibility</p:attrName>
                                        </p:attrNameLst>
                                      </p:cBhvr>
                                      <p:to>
                                        <p:strVal val="visible"/>
                                      </p:to>
                                    </p:set>
                                    <p:anim calcmode="lin" valueType="num">
                                      <p:cBhvr additive="base">
                                        <p:cTn id="25" dur="500" fill="hold"/>
                                        <p:tgtEl>
                                          <p:spTgt spid="43020"/>
                                        </p:tgtEl>
                                        <p:attrNameLst>
                                          <p:attrName>ppt_x</p:attrName>
                                        </p:attrNameLst>
                                      </p:cBhvr>
                                      <p:tavLst>
                                        <p:tav tm="0">
                                          <p:val>
                                            <p:strVal val="#ppt_x"/>
                                          </p:val>
                                        </p:tav>
                                        <p:tav tm="100000">
                                          <p:val>
                                            <p:strVal val="#ppt_x"/>
                                          </p:val>
                                        </p:tav>
                                      </p:tavLst>
                                    </p:anim>
                                    <p:anim calcmode="lin" valueType="num">
                                      <p:cBhvr additive="base">
                                        <p:cTn id="26" dur="500" fill="hold"/>
                                        <p:tgtEl>
                                          <p:spTgt spid="43020"/>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500"/>
                            </p:stCondLst>
                            <p:childTnLst>
                              <p:par>
                                <p:cTn id="28" presetID="2" presetClass="entr" presetSubtype="4" fill="hold" grpId="0" nodeType="afterEffect">
                                  <p:stCondLst>
                                    <p:cond delay="0"/>
                                  </p:stCondLst>
                                  <p:childTnLst>
                                    <p:set>
                                      <p:cBhvr>
                                        <p:cTn id="29" dur="1" fill="hold">
                                          <p:stCondLst>
                                            <p:cond delay="0"/>
                                          </p:stCondLst>
                                        </p:cTn>
                                        <p:tgtEl>
                                          <p:spTgt spid="43026"/>
                                        </p:tgtEl>
                                        <p:attrNameLst>
                                          <p:attrName>style.visibility</p:attrName>
                                        </p:attrNameLst>
                                      </p:cBhvr>
                                      <p:to>
                                        <p:strVal val="visible"/>
                                      </p:to>
                                    </p:set>
                                    <p:anim calcmode="lin" valueType="num">
                                      <p:cBhvr additive="base">
                                        <p:cTn id="30" dur="1000" fill="hold"/>
                                        <p:tgtEl>
                                          <p:spTgt spid="43026"/>
                                        </p:tgtEl>
                                        <p:attrNameLst>
                                          <p:attrName>ppt_x</p:attrName>
                                        </p:attrNameLst>
                                      </p:cBhvr>
                                      <p:tavLst>
                                        <p:tav tm="0">
                                          <p:val>
                                            <p:strVal val="#ppt_x"/>
                                          </p:val>
                                        </p:tav>
                                        <p:tav tm="100000">
                                          <p:val>
                                            <p:strVal val="#ppt_x"/>
                                          </p:val>
                                        </p:tav>
                                      </p:tavLst>
                                    </p:anim>
                                    <p:anim calcmode="lin" valueType="num">
                                      <p:cBhvr additive="base">
                                        <p:cTn id="31" dur="1000" fill="hold"/>
                                        <p:tgtEl>
                                          <p:spTgt spid="43026"/>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1500"/>
                            </p:stCondLst>
                            <p:childTnLst>
                              <p:par>
                                <p:cTn id="33" presetID="2" presetClass="entr" presetSubtype="4" fill="hold" grpId="0" nodeType="afterEffect">
                                  <p:stCondLst>
                                    <p:cond delay="0"/>
                                  </p:stCondLst>
                                  <p:childTnLst>
                                    <p:set>
                                      <p:cBhvr>
                                        <p:cTn id="34" dur="1" fill="hold">
                                          <p:stCondLst>
                                            <p:cond delay="0"/>
                                          </p:stCondLst>
                                        </p:cTn>
                                        <p:tgtEl>
                                          <p:spTgt spid="43022"/>
                                        </p:tgtEl>
                                        <p:attrNameLst>
                                          <p:attrName>style.visibility</p:attrName>
                                        </p:attrNameLst>
                                      </p:cBhvr>
                                      <p:to>
                                        <p:strVal val="visible"/>
                                      </p:to>
                                    </p:set>
                                    <p:anim calcmode="lin" valueType="num">
                                      <p:cBhvr additive="base">
                                        <p:cTn id="35" dur="1000" fill="hold"/>
                                        <p:tgtEl>
                                          <p:spTgt spid="43022"/>
                                        </p:tgtEl>
                                        <p:attrNameLst>
                                          <p:attrName>ppt_x</p:attrName>
                                        </p:attrNameLst>
                                      </p:cBhvr>
                                      <p:tavLst>
                                        <p:tav tm="0">
                                          <p:val>
                                            <p:strVal val="#ppt_x"/>
                                          </p:val>
                                        </p:tav>
                                        <p:tav tm="100000">
                                          <p:val>
                                            <p:strVal val="#ppt_x"/>
                                          </p:val>
                                        </p:tav>
                                      </p:tavLst>
                                    </p:anim>
                                    <p:anim calcmode="lin" valueType="num">
                                      <p:cBhvr additive="base">
                                        <p:cTn id="36" dur="1000" fill="hold"/>
                                        <p:tgtEl>
                                          <p:spTgt spid="43022"/>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2500"/>
                            </p:stCondLst>
                            <p:childTnLst>
                              <p:par>
                                <p:cTn id="38" presetID="2" presetClass="entr" presetSubtype="4" fill="hold" grpId="0" nodeType="afterEffect">
                                  <p:stCondLst>
                                    <p:cond delay="0"/>
                                  </p:stCondLst>
                                  <p:childTnLst>
                                    <p:set>
                                      <p:cBhvr>
                                        <p:cTn id="39" dur="1" fill="hold">
                                          <p:stCondLst>
                                            <p:cond delay="0"/>
                                          </p:stCondLst>
                                        </p:cTn>
                                        <p:tgtEl>
                                          <p:spTgt spid="43021"/>
                                        </p:tgtEl>
                                        <p:attrNameLst>
                                          <p:attrName>style.visibility</p:attrName>
                                        </p:attrNameLst>
                                      </p:cBhvr>
                                      <p:to>
                                        <p:strVal val="visible"/>
                                      </p:to>
                                    </p:set>
                                    <p:anim calcmode="lin" valueType="num">
                                      <p:cBhvr additive="base">
                                        <p:cTn id="40" dur="1000" fill="hold"/>
                                        <p:tgtEl>
                                          <p:spTgt spid="43021"/>
                                        </p:tgtEl>
                                        <p:attrNameLst>
                                          <p:attrName>ppt_x</p:attrName>
                                        </p:attrNameLst>
                                      </p:cBhvr>
                                      <p:tavLst>
                                        <p:tav tm="0">
                                          <p:val>
                                            <p:strVal val="#ppt_x"/>
                                          </p:val>
                                        </p:tav>
                                        <p:tav tm="100000">
                                          <p:val>
                                            <p:strVal val="#ppt_x"/>
                                          </p:val>
                                        </p:tav>
                                      </p:tavLst>
                                    </p:anim>
                                    <p:anim calcmode="lin" valueType="num">
                                      <p:cBhvr additive="base">
                                        <p:cTn id="41" dur="1000" fill="hold"/>
                                        <p:tgtEl>
                                          <p:spTgt spid="43021"/>
                                        </p:tgtEl>
                                        <p:attrNameLst>
                                          <p:attrName>ppt_y</p:attrName>
                                        </p:attrNameLst>
                                      </p:cBhvr>
                                      <p:tavLst>
                                        <p:tav tm="0">
                                          <p:val>
                                            <p:strVal val="1+#ppt_h/2"/>
                                          </p:val>
                                        </p:tav>
                                        <p:tav tm="100000">
                                          <p:val>
                                            <p:strVal val="#ppt_y"/>
                                          </p:val>
                                        </p:tav>
                                      </p:tavLst>
                                    </p:anim>
                                  </p:childTnLst>
                                </p:cTn>
                              </p:par>
                            </p:childTnLst>
                          </p:cTn>
                        </p:par>
                        <p:par>
                          <p:cTn id="42" fill="hold" nodeType="afterGroup">
                            <p:stCondLst>
                              <p:cond delay="3500"/>
                            </p:stCondLst>
                            <p:childTnLst>
                              <p:par>
                                <p:cTn id="43" presetID="2" presetClass="entr" presetSubtype="4" fill="hold" grpId="0" nodeType="afterEffect">
                                  <p:stCondLst>
                                    <p:cond delay="0"/>
                                  </p:stCondLst>
                                  <p:childTnLst>
                                    <p:set>
                                      <p:cBhvr>
                                        <p:cTn id="44" dur="1" fill="hold">
                                          <p:stCondLst>
                                            <p:cond delay="0"/>
                                          </p:stCondLst>
                                        </p:cTn>
                                        <p:tgtEl>
                                          <p:spTgt spid="43027"/>
                                        </p:tgtEl>
                                        <p:attrNameLst>
                                          <p:attrName>style.visibility</p:attrName>
                                        </p:attrNameLst>
                                      </p:cBhvr>
                                      <p:to>
                                        <p:strVal val="visible"/>
                                      </p:to>
                                    </p:set>
                                    <p:anim calcmode="lin" valueType="num">
                                      <p:cBhvr additive="base">
                                        <p:cTn id="45" dur="1000" fill="hold"/>
                                        <p:tgtEl>
                                          <p:spTgt spid="43027"/>
                                        </p:tgtEl>
                                        <p:attrNameLst>
                                          <p:attrName>ppt_x</p:attrName>
                                        </p:attrNameLst>
                                      </p:cBhvr>
                                      <p:tavLst>
                                        <p:tav tm="0">
                                          <p:val>
                                            <p:strVal val="#ppt_x"/>
                                          </p:val>
                                        </p:tav>
                                        <p:tav tm="100000">
                                          <p:val>
                                            <p:strVal val="#ppt_x"/>
                                          </p:val>
                                        </p:tav>
                                      </p:tavLst>
                                    </p:anim>
                                    <p:anim calcmode="lin" valueType="num">
                                      <p:cBhvr additive="base">
                                        <p:cTn id="46" dur="1000" fill="hold"/>
                                        <p:tgtEl>
                                          <p:spTgt spid="43027"/>
                                        </p:tgtEl>
                                        <p:attrNameLst>
                                          <p:attrName>ppt_y</p:attrName>
                                        </p:attrNameLst>
                                      </p:cBhvr>
                                      <p:tavLst>
                                        <p:tav tm="0">
                                          <p:val>
                                            <p:strVal val="1+#ppt_h/2"/>
                                          </p:val>
                                        </p:tav>
                                        <p:tav tm="100000">
                                          <p:val>
                                            <p:strVal val="#ppt_y"/>
                                          </p:val>
                                        </p:tav>
                                      </p:tavLst>
                                    </p:anim>
                                  </p:childTnLst>
                                </p:cTn>
                              </p:par>
                            </p:childTnLst>
                          </p:cTn>
                        </p:par>
                        <p:par>
                          <p:cTn id="47" fill="hold" nodeType="afterGroup">
                            <p:stCondLst>
                              <p:cond delay="4500"/>
                            </p:stCondLst>
                            <p:childTnLst>
                              <p:par>
                                <p:cTn id="48" presetID="2" presetClass="entr" presetSubtype="4" fill="hold" grpId="0" nodeType="afterEffect">
                                  <p:stCondLst>
                                    <p:cond delay="0"/>
                                  </p:stCondLst>
                                  <p:childTnLst>
                                    <p:set>
                                      <p:cBhvr>
                                        <p:cTn id="49" dur="1" fill="hold">
                                          <p:stCondLst>
                                            <p:cond delay="0"/>
                                          </p:stCondLst>
                                        </p:cTn>
                                        <p:tgtEl>
                                          <p:spTgt spid="43025"/>
                                        </p:tgtEl>
                                        <p:attrNameLst>
                                          <p:attrName>style.visibility</p:attrName>
                                        </p:attrNameLst>
                                      </p:cBhvr>
                                      <p:to>
                                        <p:strVal val="visible"/>
                                      </p:to>
                                    </p:set>
                                    <p:anim calcmode="lin" valueType="num">
                                      <p:cBhvr additive="base">
                                        <p:cTn id="50" dur="1000" fill="hold"/>
                                        <p:tgtEl>
                                          <p:spTgt spid="43025"/>
                                        </p:tgtEl>
                                        <p:attrNameLst>
                                          <p:attrName>ppt_x</p:attrName>
                                        </p:attrNameLst>
                                      </p:cBhvr>
                                      <p:tavLst>
                                        <p:tav tm="0">
                                          <p:val>
                                            <p:strVal val="#ppt_x"/>
                                          </p:val>
                                        </p:tav>
                                        <p:tav tm="100000">
                                          <p:val>
                                            <p:strVal val="#ppt_x"/>
                                          </p:val>
                                        </p:tav>
                                      </p:tavLst>
                                    </p:anim>
                                    <p:anim calcmode="lin" valueType="num">
                                      <p:cBhvr additive="base">
                                        <p:cTn id="51" dur="1000" fill="hold"/>
                                        <p:tgtEl>
                                          <p:spTgt spid="43025"/>
                                        </p:tgtEl>
                                        <p:attrNameLst>
                                          <p:attrName>ppt_y</p:attrName>
                                        </p:attrNameLst>
                                      </p:cBhvr>
                                      <p:tavLst>
                                        <p:tav tm="0">
                                          <p:val>
                                            <p:strVal val="1+#ppt_h/2"/>
                                          </p:val>
                                        </p:tav>
                                        <p:tav tm="100000">
                                          <p:val>
                                            <p:strVal val="#ppt_y"/>
                                          </p:val>
                                        </p:tav>
                                      </p:tavLst>
                                    </p:anim>
                                  </p:childTnLst>
                                </p:cTn>
                              </p:par>
                            </p:childTnLst>
                          </p:cTn>
                        </p:par>
                        <p:par>
                          <p:cTn id="52" fill="hold" nodeType="afterGroup">
                            <p:stCondLst>
                              <p:cond delay="5500"/>
                            </p:stCondLst>
                            <p:childTnLst>
                              <p:par>
                                <p:cTn id="53" presetID="2" presetClass="entr" presetSubtype="4" fill="hold" grpId="0" nodeType="afterEffect">
                                  <p:stCondLst>
                                    <p:cond delay="0"/>
                                  </p:stCondLst>
                                  <p:childTnLst>
                                    <p:set>
                                      <p:cBhvr>
                                        <p:cTn id="54" dur="1" fill="hold">
                                          <p:stCondLst>
                                            <p:cond delay="0"/>
                                          </p:stCondLst>
                                        </p:cTn>
                                        <p:tgtEl>
                                          <p:spTgt spid="43028"/>
                                        </p:tgtEl>
                                        <p:attrNameLst>
                                          <p:attrName>style.visibility</p:attrName>
                                        </p:attrNameLst>
                                      </p:cBhvr>
                                      <p:to>
                                        <p:strVal val="visible"/>
                                      </p:to>
                                    </p:set>
                                    <p:anim calcmode="lin" valueType="num">
                                      <p:cBhvr additive="base">
                                        <p:cTn id="55" dur="500" fill="hold"/>
                                        <p:tgtEl>
                                          <p:spTgt spid="43028"/>
                                        </p:tgtEl>
                                        <p:attrNameLst>
                                          <p:attrName>ppt_x</p:attrName>
                                        </p:attrNameLst>
                                      </p:cBhvr>
                                      <p:tavLst>
                                        <p:tav tm="0">
                                          <p:val>
                                            <p:strVal val="#ppt_x"/>
                                          </p:val>
                                        </p:tav>
                                        <p:tav tm="100000">
                                          <p:val>
                                            <p:strVal val="#ppt_x"/>
                                          </p:val>
                                        </p:tav>
                                      </p:tavLst>
                                    </p:anim>
                                    <p:anim calcmode="lin" valueType="num">
                                      <p:cBhvr additive="base">
                                        <p:cTn id="56" dur="500" fill="hold"/>
                                        <p:tgtEl>
                                          <p:spTgt spid="43028"/>
                                        </p:tgtEl>
                                        <p:attrNameLst>
                                          <p:attrName>ppt_y</p:attrName>
                                        </p:attrNameLst>
                                      </p:cBhvr>
                                      <p:tavLst>
                                        <p:tav tm="0">
                                          <p:val>
                                            <p:strVal val="1+#ppt_h/2"/>
                                          </p:val>
                                        </p:tav>
                                        <p:tav tm="100000">
                                          <p:val>
                                            <p:strVal val="#ppt_y"/>
                                          </p:val>
                                        </p:tav>
                                      </p:tavLst>
                                    </p:anim>
                                  </p:childTnLst>
                                </p:cTn>
                              </p:par>
                            </p:childTnLst>
                          </p:cTn>
                        </p:par>
                        <p:par>
                          <p:cTn id="57" fill="hold" nodeType="afterGroup">
                            <p:stCondLst>
                              <p:cond delay="6000"/>
                            </p:stCondLst>
                            <p:childTnLst>
                              <p:par>
                                <p:cTn id="58" presetID="2" presetClass="entr" presetSubtype="4" fill="hold" grpId="0" nodeType="afterEffect">
                                  <p:stCondLst>
                                    <p:cond delay="0"/>
                                  </p:stCondLst>
                                  <p:childTnLst>
                                    <p:set>
                                      <p:cBhvr>
                                        <p:cTn id="59" dur="1" fill="hold">
                                          <p:stCondLst>
                                            <p:cond delay="0"/>
                                          </p:stCondLst>
                                        </p:cTn>
                                        <p:tgtEl>
                                          <p:spTgt spid="43030"/>
                                        </p:tgtEl>
                                        <p:attrNameLst>
                                          <p:attrName>style.visibility</p:attrName>
                                        </p:attrNameLst>
                                      </p:cBhvr>
                                      <p:to>
                                        <p:strVal val="visible"/>
                                      </p:to>
                                    </p:set>
                                    <p:anim calcmode="lin" valueType="num">
                                      <p:cBhvr additive="base">
                                        <p:cTn id="60" dur="1000" fill="hold"/>
                                        <p:tgtEl>
                                          <p:spTgt spid="43030"/>
                                        </p:tgtEl>
                                        <p:attrNameLst>
                                          <p:attrName>ppt_x</p:attrName>
                                        </p:attrNameLst>
                                      </p:cBhvr>
                                      <p:tavLst>
                                        <p:tav tm="0">
                                          <p:val>
                                            <p:strVal val="#ppt_x"/>
                                          </p:val>
                                        </p:tav>
                                        <p:tav tm="100000">
                                          <p:val>
                                            <p:strVal val="#ppt_x"/>
                                          </p:val>
                                        </p:tav>
                                      </p:tavLst>
                                    </p:anim>
                                    <p:anim calcmode="lin" valueType="num">
                                      <p:cBhvr additive="base">
                                        <p:cTn id="61" dur="1000" fill="hold"/>
                                        <p:tgtEl>
                                          <p:spTgt spid="43030"/>
                                        </p:tgtEl>
                                        <p:attrNameLst>
                                          <p:attrName>ppt_y</p:attrName>
                                        </p:attrNameLst>
                                      </p:cBhvr>
                                      <p:tavLst>
                                        <p:tav tm="0">
                                          <p:val>
                                            <p:strVal val="1+#ppt_h/2"/>
                                          </p:val>
                                        </p:tav>
                                        <p:tav tm="100000">
                                          <p:val>
                                            <p:strVal val="#ppt_y"/>
                                          </p:val>
                                        </p:tav>
                                      </p:tavLst>
                                    </p:anim>
                                  </p:childTnLst>
                                </p:cTn>
                              </p:par>
                            </p:childTnLst>
                          </p:cTn>
                        </p:par>
                      </p:childTnLst>
                    </p:cTn>
                  </p:par>
                  <p:par>
                    <p:cTn id="62" fill="hold" nodeType="clickPar">
                      <p:stCondLst>
                        <p:cond delay="indefinite"/>
                      </p:stCondLst>
                      <p:childTnLst>
                        <p:par>
                          <p:cTn id="63" fill="hold" nodeType="withGroup">
                            <p:stCondLst>
                              <p:cond delay="0"/>
                            </p:stCondLst>
                            <p:childTnLst>
                              <p:par>
                                <p:cTn id="64" presetID="2" presetClass="entr" presetSubtype="4" fill="hold" grpId="0" nodeType="clickEffect">
                                  <p:stCondLst>
                                    <p:cond delay="0"/>
                                  </p:stCondLst>
                                  <p:childTnLst>
                                    <p:set>
                                      <p:cBhvr>
                                        <p:cTn id="65" dur="1" fill="hold">
                                          <p:stCondLst>
                                            <p:cond delay="0"/>
                                          </p:stCondLst>
                                        </p:cTn>
                                        <p:tgtEl>
                                          <p:spTgt spid="43016"/>
                                        </p:tgtEl>
                                        <p:attrNameLst>
                                          <p:attrName>style.visibility</p:attrName>
                                        </p:attrNameLst>
                                      </p:cBhvr>
                                      <p:to>
                                        <p:strVal val="visible"/>
                                      </p:to>
                                    </p:set>
                                    <p:anim calcmode="lin" valueType="num">
                                      <p:cBhvr additive="base">
                                        <p:cTn id="66" dur="500" fill="hold"/>
                                        <p:tgtEl>
                                          <p:spTgt spid="43016"/>
                                        </p:tgtEl>
                                        <p:attrNameLst>
                                          <p:attrName>ppt_x</p:attrName>
                                        </p:attrNameLst>
                                      </p:cBhvr>
                                      <p:tavLst>
                                        <p:tav tm="0">
                                          <p:val>
                                            <p:strVal val="#ppt_x"/>
                                          </p:val>
                                        </p:tav>
                                        <p:tav tm="100000">
                                          <p:val>
                                            <p:strVal val="#ppt_x"/>
                                          </p:val>
                                        </p:tav>
                                      </p:tavLst>
                                    </p:anim>
                                    <p:anim calcmode="lin" valueType="num">
                                      <p:cBhvr additive="base">
                                        <p:cTn id="67" dur="500" fill="hold"/>
                                        <p:tgtEl>
                                          <p:spTgt spid="43016"/>
                                        </p:tgtEl>
                                        <p:attrNameLst>
                                          <p:attrName>ppt_y</p:attrName>
                                        </p:attrNameLst>
                                      </p:cBhvr>
                                      <p:tavLst>
                                        <p:tav tm="0">
                                          <p:val>
                                            <p:strVal val="1+#ppt_h/2"/>
                                          </p:val>
                                        </p:tav>
                                        <p:tav tm="100000">
                                          <p:val>
                                            <p:strVal val="#ppt_y"/>
                                          </p:val>
                                        </p:tav>
                                      </p:tavLst>
                                    </p:anim>
                                  </p:childTnLst>
                                </p:cTn>
                              </p:par>
                            </p:childTnLst>
                          </p:cTn>
                        </p:par>
                      </p:childTnLst>
                    </p:cTn>
                  </p:par>
                  <p:par>
                    <p:cTn id="68" fill="hold" nodeType="clickPar">
                      <p:stCondLst>
                        <p:cond delay="indefinite"/>
                      </p:stCondLst>
                      <p:childTnLst>
                        <p:par>
                          <p:cTn id="69" fill="hold" nodeType="withGroup">
                            <p:stCondLst>
                              <p:cond delay="0"/>
                            </p:stCondLst>
                            <p:childTnLst>
                              <p:par>
                                <p:cTn id="70" presetID="2" presetClass="entr" presetSubtype="4" fill="hold" grpId="0" nodeType="clickEffect">
                                  <p:stCondLst>
                                    <p:cond delay="0"/>
                                  </p:stCondLst>
                                  <p:childTnLst>
                                    <p:set>
                                      <p:cBhvr>
                                        <p:cTn id="71" dur="1" fill="hold">
                                          <p:stCondLst>
                                            <p:cond delay="0"/>
                                          </p:stCondLst>
                                        </p:cTn>
                                        <p:tgtEl>
                                          <p:spTgt spid="43017"/>
                                        </p:tgtEl>
                                        <p:attrNameLst>
                                          <p:attrName>style.visibility</p:attrName>
                                        </p:attrNameLst>
                                      </p:cBhvr>
                                      <p:to>
                                        <p:strVal val="visible"/>
                                      </p:to>
                                    </p:set>
                                    <p:anim calcmode="lin" valueType="num">
                                      <p:cBhvr additive="base">
                                        <p:cTn id="72" dur="500" fill="hold"/>
                                        <p:tgtEl>
                                          <p:spTgt spid="43017"/>
                                        </p:tgtEl>
                                        <p:attrNameLst>
                                          <p:attrName>ppt_x</p:attrName>
                                        </p:attrNameLst>
                                      </p:cBhvr>
                                      <p:tavLst>
                                        <p:tav tm="0">
                                          <p:val>
                                            <p:strVal val="#ppt_x"/>
                                          </p:val>
                                        </p:tav>
                                        <p:tav tm="100000">
                                          <p:val>
                                            <p:strVal val="#ppt_x"/>
                                          </p:val>
                                        </p:tav>
                                      </p:tavLst>
                                    </p:anim>
                                    <p:anim calcmode="lin" valueType="num">
                                      <p:cBhvr additive="base">
                                        <p:cTn id="73" dur="500" fill="hold"/>
                                        <p:tgtEl>
                                          <p:spTgt spid="43017"/>
                                        </p:tgtEl>
                                        <p:attrNameLst>
                                          <p:attrName>ppt_y</p:attrName>
                                        </p:attrNameLst>
                                      </p:cBhvr>
                                      <p:tavLst>
                                        <p:tav tm="0">
                                          <p:val>
                                            <p:strVal val="1+#ppt_h/2"/>
                                          </p:val>
                                        </p:tav>
                                        <p:tav tm="100000">
                                          <p:val>
                                            <p:strVal val="#ppt_y"/>
                                          </p:val>
                                        </p:tav>
                                      </p:tavLst>
                                    </p:anim>
                                  </p:childTnLst>
                                </p:cTn>
                              </p:par>
                            </p:childTnLst>
                          </p:cTn>
                        </p:par>
                      </p:childTnLst>
                    </p:cTn>
                  </p:par>
                  <p:par>
                    <p:cTn id="74" fill="hold" nodeType="clickPar">
                      <p:stCondLst>
                        <p:cond delay="indefinite"/>
                      </p:stCondLst>
                      <p:childTnLst>
                        <p:par>
                          <p:cTn id="75" fill="hold" nodeType="withGroup">
                            <p:stCondLst>
                              <p:cond delay="0"/>
                            </p:stCondLst>
                            <p:childTnLst>
                              <p:par>
                                <p:cTn id="76" presetID="2" presetClass="entr" presetSubtype="4" fill="hold" grpId="0" nodeType="clickEffect">
                                  <p:stCondLst>
                                    <p:cond delay="0"/>
                                  </p:stCondLst>
                                  <p:childTnLst>
                                    <p:set>
                                      <p:cBhvr>
                                        <p:cTn id="77" dur="1" fill="hold">
                                          <p:stCondLst>
                                            <p:cond delay="0"/>
                                          </p:stCondLst>
                                        </p:cTn>
                                        <p:tgtEl>
                                          <p:spTgt spid="43018"/>
                                        </p:tgtEl>
                                        <p:attrNameLst>
                                          <p:attrName>style.visibility</p:attrName>
                                        </p:attrNameLst>
                                      </p:cBhvr>
                                      <p:to>
                                        <p:strVal val="visible"/>
                                      </p:to>
                                    </p:set>
                                    <p:anim calcmode="lin" valueType="num">
                                      <p:cBhvr additive="base">
                                        <p:cTn id="78" dur="500" fill="hold"/>
                                        <p:tgtEl>
                                          <p:spTgt spid="43018"/>
                                        </p:tgtEl>
                                        <p:attrNameLst>
                                          <p:attrName>ppt_x</p:attrName>
                                        </p:attrNameLst>
                                      </p:cBhvr>
                                      <p:tavLst>
                                        <p:tav tm="0">
                                          <p:val>
                                            <p:strVal val="#ppt_x"/>
                                          </p:val>
                                        </p:tav>
                                        <p:tav tm="100000">
                                          <p:val>
                                            <p:strVal val="#ppt_x"/>
                                          </p:val>
                                        </p:tav>
                                      </p:tavLst>
                                    </p:anim>
                                    <p:anim calcmode="lin" valueType="num">
                                      <p:cBhvr additive="base">
                                        <p:cTn id="79" dur="500" fill="hold"/>
                                        <p:tgtEl>
                                          <p:spTgt spid="4301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3013" grpId="0"/>
      <p:bldP spid="43014" grpId="0"/>
      <p:bldP spid="43016" grpId="0"/>
      <p:bldP spid="43017" grpId="0"/>
      <p:bldP spid="43018" grpId="0"/>
      <p:bldP spid="43019" grpId="0" animBg="1"/>
      <p:bldP spid="43020" grpId="0"/>
      <p:bldP spid="43021" grpId="0"/>
      <p:bldP spid="43022" grpId="0"/>
      <p:bldP spid="43025" grpId="0"/>
      <p:bldP spid="43026" grpId="0"/>
      <p:bldP spid="43027" grpId="0"/>
      <p:bldP spid="43028" grpId="0"/>
      <p:bldP spid="4303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6" name="Rectangle 4">
            <a:extLst>
              <a:ext uri="{FF2B5EF4-FFF2-40B4-BE49-F238E27FC236}">
                <a16:creationId xmlns:a16="http://schemas.microsoft.com/office/drawing/2014/main" id="{ACEC2EC4-23CE-BB41-8B37-8A9697CA1496}"/>
              </a:ext>
            </a:extLst>
          </p:cNvPr>
          <p:cNvSpPr>
            <a:spLocks noChangeArrowheads="1"/>
          </p:cNvSpPr>
          <p:nvPr/>
        </p:nvSpPr>
        <p:spPr bwMode="auto">
          <a:xfrm>
            <a:off x="1847850" y="765175"/>
            <a:ext cx="4032250" cy="2185988"/>
          </a:xfrm>
          <a:prstGeom prst="rect">
            <a:avLst/>
          </a:prstGeom>
          <a:gradFill rotWithShape="1">
            <a:gsLst>
              <a:gs pos="0">
                <a:srgbClr val="CC0000">
                  <a:alpha val="69000"/>
                </a:srgbClr>
              </a:gs>
              <a:gs pos="50000">
                <a:srgbClr val="FFFFFF"/>
              </a:gs>
              <a:gs pos="100000">
                <a:srgbClr val="CC0000">
                  <a:alpha val="69000"/>
                </a:srgbClr>
              </a:gs>
            </a:gsLst>
            <a:lin ang="2700000" scaled="1"/>
          </a:gra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defRPr/>
            </a:pPr>
            <a:endParaRPr lang="en-US"/>
          </a:p>
        </p:txBody>
      </p:sp>
      <p:sp>
        <p:nvSpPr>
          <p:cNvPr id="44037" name="Text Box 5">
            <a:extLst>
              <a:ext uri="{FF2B5EF4-FFF2-40B4-BE49-F238E27FC236}">
                <a16:creationId xmlns:a16="http://schemas.microsoft.com/office/drawing/2014/main" id="{54DD79FA-3F9F-A444-A769-B124B2C443C5}"/>
              </a:ext>
            </a:extLst>
          </p:cNvPr>
          <p:cNvSpPr txBox="1">
            <a:spLocks noChangeArrowheads="1"/>
          </p:cNvSpPr>
          <p:nvPr/>
        </p:nvSpPr>
        <p:spPr bwMode="auto">
          <a:xfrm>
            <a:off x="2135188" y="765175"/>
            <a:ext cx="3384550" cy="17543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sz="2800">
                <a:solidFill>
                  <a:srgbClr val="990000"/>
                </a:solidFill>
              </a:rPr>
              <a:t>     </a:t>
            </a:r>
            <a:r>
              <a:rPr lang="en-GB" altLang="en-US" sz="3600">
                <a:solidFill>
                  <a:srgbClr val="990000"/>
                </a:solidFill>
              </a:rPr>
              <a:t>Audience</a:t>
            </a:r>
          </a:p>
          <a:p>
            <a:pPr eaLnBrk="1" hangingPunct="1"/>
            <a:r>
              <a:rPr lang="en-GB" altLang="en-US"/>
              <a:t>someone* who wants to understand a process (how or why) </a:t>
            </a:r>
            <a:endParaRPr lang="en-US" altLang="en-US"/>
          </a:p>
        </p:txBody>
      </p:sp>
      <p:sp>
        <p:nvSpPr>
          <p:cNvPr id="44038" name="Rectangle 6">
            <a:extLst>
              <a:ext uri="{FF2B5EF4-FFF2-40B4-BE49-F238E27FC236}">
                <a16:creationId xmlns:a16="http://schemas.microsoft.com/office/drawing/2014/main" id="{15F9B601-0C78-2D42-9A43-D94CB5E8ED25}"/>
              </a:ext>
            </a:extLst>
          </p:cNvPr>
          <p:cNvSpPr>
            <a:spLocks noChangeArrowheads="1"/>
          </p:cNvSpPr>
          <p:nvPr/>
        </p:nvSpPr>
        <p:spPr bwMode="auto">
          <a:xfrm>
            <a:off x="6383339" y="765176"/>
            <a:ext cx="3817937" cy="2519363"/>
          </a:xfrm>
          <a:prstGeom prst="rect">
            <a:avLst/>
          </a:prstGeom>
          <a:gradFill rotWithShape="1">
            <a:gsLst>
              <a:gs pos="0">
                <a:srgbClr val="CC0000">
                  <a:alpha val="69000"/>
                </a:srgbClr>
              </a:gs>
              <a:gs pos="50000">
                <a:srgbClr val="FFFFFF"/>
              </a:gs>
              <a:gs pos="100000">
                <a:srgbClr val="CC0000">
                  <a:alpha val="69000"/>
                </a:srgbClr>
              </a:gs>
            </a:gsLst>
            <a:lin ang="2700000" scaled="1"/>
          </a:gradFill>
          <a:ln w="25400">
            <a:solidFill>
              <a:schemeClr val="tx1"/>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pPr algn="ctr">
              <a:defRPr/>
            </a:pPr>
            <a:endParaRPr lang="en-US"/>
          </a:p>
        </p:txBody>
      </p:sp>
      <p:sp>
        <p:nvSpPr>
          <p:cNvPr id="44039" name="Text Box 7">
            <a:extLst>
              <a:ext uri="{FF2B5EF4-FFF2-40B4-BE49-F238E27FC236}">
                <a16:creationId xmlns:a16="http://schemas.microsoft.com/office/drawing/2014/main" id="{51A667A7-E475-AF44-903A-0D1E5BD1AF8A}"/>
              </a:ext>
            </a:extLst>
          </p:cNvPr>
          <p:cNvSpPr txBox="1">
            <a:spLocks noChangeArrowheads="1"/>
          </p:cNvSpPr>
          <p:nvPr/>
        </p:nvSpPr>
        <p:spPr bwMode="auto">
          <a:xfrm>
            <a:off x="7032626" y="765175"/>
            <a:ext cx="2951163" cy="212365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sz="2800">
                <a:solidFill>
                  <a:srgbClr val="990000"/>
                </a:solidFill>
              </a:rPr>
              <a:t>     </a:t>
            </a:r>
            <a:r>
              <a:rPr lang="en-GB" altLang="en-US" sz="3600">
                <a:solidFill>
                  <a:srgbClr val="990000"/>
                </a:solidFill>
              </a:rPr>
              <a:t>Purpose</a:t>
            </a:r>
          </a:p>
          <a:p>
            <a:pPr eaLnBrk="1" hangingPunct="1"/>
            <a:r>
              <a:rPr lang="en-GB" altLang="en-US"/>
              <a:t>to help reader understand the process as easily as possible</a:t>
            </a:r>
            <a:endParaRPr lang="en-US" altLang="en-US"/>
          </a:p>
        </p:txBody>
      </p:sp>
      <p:sp>
        <p:nvSpPr>
          <p:cNvPr id="44040" name="Line 8">
            <a:extLst>
              <a:ext uri="{FF2B5EF4-FFF2-40B4-BE49-F238E27FC236}">
                <a16:creationId xmlns:a16="http://schemas.microsoft.com/office/drawing/2014/main" id="{213BBC5B-19BA-EE4C-859F-3BD54437DC38}"/>
              </a:ext>
            </a:extLst>
          </p:cNvPr>
          <p:cNvSpPr>
            <a:spLocks noChangeShapeType="1"/>
          </p:cNvSpPr>
          <p:nvPr/>
        </p:nvSpPr>
        <p:spPr bwMode="auto">
          <a:xfrm>
            <a:off x="3719513" y="2997200"/>
            <a:ext cx="863600" cy="863600"/>
          </a:xfrm>
          <a:prstGeom prst="line">
            <a:avLst/>
          </a:prstGeom>
          <a:noFill/>
          <a:ln w="1016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44041" name="Line 9">
            <a:extLst>
              <a:ext uri="{FF2B5EF4-FFF2-40B4-BE49-F238E27FC236}">
                <a16:creationId xmlns:a16="http://schemas.microsoft.com/office/drawing/2014/main" id="{C595E21C-5C7C-9D41-902B-7400FB2A5559}"/>
              </a:ext>
            </a:extLst>
          </p:cNvPr>
          <p:cNvSpPr>
            <a:spLocks noChangeShapeType="1"/>
          </p:cNvSpPr>
          <p:nvPr/>
        </p:nvSpPr>
        <p:spPr bwMode="auto">
          <a:xfrm flipH="1">
            <a:off x="6816726" y="3284539"/>
            <a:ext cx="1655763" cy="720725"/>
          </a:xfrm>
          <a:prstGeom prst="line">
            <a:avLst/>
          </a:prstGeom>
          <a:noFill/>
          <a:ln w="101600">
            <a:solidFill>
              <a:schemeClr val="tx1"/>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44042" name="Text Box 10">
            <a:extLst>
              <a:ext uri="{FF2B5EF4-FFF2-40B4-BE49-F238E27FC236}">
                <a16:creationId xmlns:a16="http://schemas.microsoft.com/office/drawing/2014/main" id="{36C54C45-7985-F848-9C1F-A76EE6FE9229}"/>
              </a:ext>
            </a:extLst>
          </p:cNvPr>
          <p:cNvSpPr txBox="1">
            <a:spLocks noChangeArrowheads="1"/>
          </p:cNvSpPr>
          <p:nvPr/>
        </p:nvSpPr>
        <p:spPr bwMode="auto">
          <a:xfrm>
            <a:off x="4511676" y="3860800"/>
            <a:ext cx="37433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buFontTx/>
              <a:buChar char="•"/>
            </a:pPr>
            <a:r>
              <a:rPr lang="en-GB" altLang="en-US"/>
              <a:t> clear layout</a:t>
            </a:r>
            <a:endParaRPr lang="en-US" altLang="en-US"/>
          </a:p>
        </p:txBody>
      </p:sp>
      <p:sp>
        <p:nvSpPr>
          <p:cNvPr id="44044" name="Text Box 12">
            <a:extLst>
              <a:ext uri="{FF2B5EF4-FFF2-40B4-BE49-F238E27FC236}">
                <a16:creationId xmlns:a16="http://schemas.microsoft.com/office/drawing/2014/main" id="{4F341B8D-4887-4B47-BB7B-DA41AFE5A0FC}"/>
              </a:ext>
            </a:extLst>
          </p:cNvPr>
          <p:cNvSpPr txBox="1">
            <a:spLocks noChangeArrowheads="1"/>
          </p:cNvSpPr>
          <p:nvPr/>
        </p:nvSpPr>
        <p:spPr bwMode="auto">
          <a:xfrm>
            <a:off x="3575051" y="4365625"/>
            <a:ext cx="4537075" cy="7318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buFontTx/>
              <a:buChar char="•"/>
            </a:pPr>
            <a:r>
              <a:rPr lang="en-GB" altLang="en-US"/>
              <a:t> use of labelled diagrams </a:t>
            </a:r>
            <a:r>
              <a:rPr lang="en-GB" altLang="en-US" sz="1800"/>
              <a:t>possible use of colour-coding, keys, etc.</a:t>
            </a:r>
            <a:endParaRPr lang="en-US" altLang="en-US" sz="1800"/>
          </a:p>
        </p:txBody>
      </p:sp>
      <p:sp>
        <p:nvSpPr>
          <p:cNvPr id="44045" name="Text Box 13">
            <a:extLst>
              <a:ext uri="{FF2B5EF4-FFF2-40B4-BE49-F238E27FC236}">
                <a16:creationId xmlns:a16="http://schemas.microsoft.com/office/drawing/2014/main" id="{AF753E32-FBC6-A94C-84D4-DB2009D7FD77}"/>
              </a:ext>
            </a:extLst>
          </p:cNvPr>
          <p:cNvSpPr txBox="1">
            <a:spLocks noChangeArrowheads="1"/>
          </p:cNvSpPr>
          <p:nvPr/>
        </p:nvSpPr>
        <p:spPr bwMode="auto">
          <a:xfrm>
            <a:off x="3216276" y="5229225"/>
            <a:ext cx="540067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buFontTx/>
              <a:buChar char="•"/>
            </a:pPr>
            <a:r>
              <a:rPr lang="en-GB" altLang="en-US"/>
              <a:t> use of boxes for extra information</a:t>
            </a:r>
            <a:endParaRPr lang="en-US" altLang="en-US"/>
          </a:p>
        </p:txBody>
      </p:sp>
      <p:sp>
        <p:nvSpPr>
          <p:cNvPr id="44046" name="Text Box 14">
            <a:extLst>
              <a:ext uri="{FF2B5EF4-FFF2-40B4-BE49-F238E27FC236}">
                <a16:creationId xmlns:a16="http://schemas.microsoft.com/office/drawing/2014/main" id="{1F8FF23D-C598-324B-907C-7D412ADF2B38}"/>
              </a:ext>
            </a:extLst>
          </p:cNvPr>
          <p:cNvSpPr txBox="1">
            <a:spLocks noChangeArrowheads="1"/>
          </p:cNvSpPr>
          <p:nvPr/>
        </p:nvSpPr>
        <p:spPr bwMode="auto">
          <a:xfrm>
            <a:off x="4727575" y="5949951"/>
            <a:ext cx="5761038" cy="701675"/>
          </a:xfrm>
          <a:prstGeom prst="rect">
            <a:avLst/>
          </a:prstGeom>
          <a:solidFill>
            <a:schemeClr val="tx2"/>
          </a:solidFill>
          <a:ln>
            <a:noFill/>
          </a:ln>
          <a:effectLst/>
          <a:extLs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sz="2000">
                <a:solidFill>
                  <a:srgbClr val="FFFFFF"/>
                </a:solidFill>
              </a:rPr>
              <a:t>* You may have further information on the age, interests, etc of readers.</a:t>
            </a:r>
            <a:endParaRPr lang="en-US" altLang="en-US" sz="2000">
              <a:solidFill>
                <a:srgbClr val="FFFFFF"/>
              </a:solidFill>
            </a:endParaRPr>
          </a:p>
        </p:txBody>
      </p:sp>
    </p:spTree>
    <p:extLst>
      <p:ext uri="{BB962C8B-B14F-4D97-AF65-F5344CB8AC3E}">
        <p14:creationId xmlns:p14="http://schemas.microsoft.com/office/powerpoint/2010/main" val="3572118656"/>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8" presetClass="entr" presetSubtype="16" fill="hold" nodeType="clickEffect">
                                  <p:stCondLst>
                                    <p:cond delay="0"/>
                                  </p:stCondLst>
                                  <p:childTnLst>
                                    <p:set>
                                      <p:cBhvr>
                                        <p:cTn id="6" dur="1" fill="hold">
                                          <p:stCondLst>
                                            <p:cond delay="0"/>
                                          </p:stCondLst>
                                        </p:cTn>
                                        <p:tgtEl>
                                          <p:spTgt spid="44036"/>
                                        </p:tgtEl>
                                        <p:attrNameLst>
                                          <p:attrName>style.visibility</p:attrName>
                                        </p:attrNameLst>
                                      </p:cBhvr>
                                      <p:to>
                                        <p:strVal val="visible"/>
                                      </p:to>
                                    </p:set>
                                    <p:animEffect transition="in" filter="diamond(in)">
                                      <p:cBhvr>
                                        <p:cTn id="7" dur="2000"/>
                                        <p:tgtEl>
                                          <p:spTgt spid="44036"/>
                                        </p:tgtEl>
                                      </p:cBhvr>
                                    </p:animEffect>
                                  </p:childTnLst>
                                </p:cTn>
                              </p:par>
                              <p:par>
                                <p:cTn id="8" presetID="8" presetClass="entr" presetSubtype="16" fill="hold" grpId="0" nodeType="withEffect">
                                  <p:stCondLst>
                                    <p:cond delay="0"/>
                                  </p:stCondLst>
                                  <p:childTnLst>
                                    <p:set>
                                      <p:cBhvr>
                                        <p:cTn id="9" dur="1" fill="hold">
                                          <p:stCondLst>
                                            <p:cond delay="0"/>
                                          </p:stCondLst>
                                        </p:cTn>
                                        <p:tgtEl>
                                          <p:spTgt spid="44037"/>
                                        </p:tgtEl>
                                        <p:attrNameLst>
                                          <p:attrName>style.visibility</p:attrName>
                                        </p:attrNameLst>
                                      </p:cBhvr>
                                      <p:to>
                                        <p:strVal val="visible"/>
                                      </p:to>
                                    </p:set>
                                    <p:animEffect transition="in" filter="diamond(in)">
                                      <p:cBhvr>
                                        <p:cTn id="10" dur="2000"/>
                                        <p:tgtEl>
                                          <p:spTgt spid="44037"/>
                                        </p:tgtEl>
                                      </p:cBhvr>
                                    </p:animEffect>
                                  </p:childTnLst>
                                </p:cTn>
                              </p:par>
                            </p:childTnLst>
                          </p:cTn>
                        </p:par>
                      </p:childTnLst>
                    </p:cTn>
                  </p:par>
                  <p:par>
                    <p:cTn id="11" fill="hold" nodeType="clickPar">
                      <p:stCondLst>
                        <p:cond delay="indefinite"/>
                      </p:stCondLst>
                      <p:childTnLst>
                        <p:par>
                          <p:cTn id="12" fill="hold" nodeType="withGroup">
                            <p:stCondLst>
                              <p:cond delay="0"/>
                            </p:stCondLst>
                            <p:childTnLst>
                              <p:par>
                                <p:cTn id="13" presetID="8" presetClass="entr" presetSubtype="16" fill="hold" nodeType="clickEffect">
                                  <p:stCondLst>
                                    <p:cond delay="0"/>
                                  </p:stCondLst>
                                  <p:childTnLst>
                                    <p:set>
                                      <p:cBhvr>
                                        <p:cTn id="14" dur="1" fill="hold">
                                          <p:stCondLst>
                                            <p:cond delay="0"/>
                                          </p:stCondLst>
                                        </p:cTn>
                                        <p:tgtEl>
                                          <p:spTgt spid="44038"/>
                                        </p:tgtEl>
                                        <p:attrNameLst>
                                          <p:attrName>style.visibility</p:attrName>
                                        </p:attrNameLst>
                                      </p:cBhvr>
                                      <p:to>
                                        <p:strVal val="visible"/>
                                      </p:to>
                                    </p:set>
                                    <p:animEffect transition="in" filter="diamond(in)">
                                      <p:cBhvr>
                                        <p:cTn id="15" dur="2000"/>
                                        <p:tgtEl>
                                          <p:spTgt spid="44038"/>
                                        </p:tgtEl>
                                      </p:cBhvr>
                                    </p:animEffect>
                                  </p:childTnLst>
                                </p:cTn>
                              </p:par>
                              <p:par>
                                <p:cTn id="16" presetID="8" presetClass="entr" presetSubtype="16" fill="hold" grpId="0" nodeType="withEffect">
                                  <p:stCondLst>
                                    <p:cond delay="0"/>
                                  </p:stCondLst>
                                  <p:childTnLst>
                                    <p:set>
                                      <p:cBhvr>
                                        <p:cTn id="17" dur="1" fill="hold">
                                          <p:stCondLst>
                                            <p:cond delay="0"/>
                                          </p:stCondLst>
                                        </p:cTn>
                                        <p:tgtEl>
                                          <p:spTgt spid="44039"/>
                                        </p:tgtEl>
                                        <p:attrNameLst>
                                          <p:attrName>style.visibility</p:attrName>
                                        </p:attrNameLst>
                                      </p:cBhvr>
                                      <p:to>
                                        <p:strVal val="visible"/>
                                      </p:to>
                                    </p:set>
                                    <p:animEffect transition="in" filter="diamond(in)">
                                      <p:cBhvr>
                                        <p:cTn id="18" dur="2000"/>
                                        <p:tgtEl>
                                          <p:spTgt spid="44039"/>
                                        </p:tgtEl>
                                      </p:cBhvr>
                                    </p:animEffect>
                                  </p:childTnLst>
                                </p:cTn>
                              </p:par>
                            </p:childTnLst>
                          </p:cTn>
                        </p:par>
                      </p:childTnLst>
                    </p:cTn>
                  </p:par>
                  <p:par>
                    <p:cTn id="19" fill="hold" nodeType="clickPar">
                      <p:stCondLst>
                        <p:cond delay="indefinite"/>
                      </p:stCondLst>
                      <p:childTnLst>
                        <p:par>
                          <p:cTn id="20" fill="hold" nodeType="withGroup">
                            <p:stCondLst>
                              <p:cond delay="0"/>
                            </p:stCondLst>
                            <p:childTnLst>
                              <p:par>
                                <p:cTn id="21" presetID="2" presetClass="entr" presetSubtype="4" fill="hold" nodeType="clickEffect">
                                  <p:stCondLst>
                                    <p:cond delay="0"/>
                                  </p:stCondLst>
                                  <p:childTnLst>
                                    <p:set>
                                      <p:cBhvr>
                                        <p:cTn id="22" dur="1" fill="hold">
                                          <p:stCondLst>
                                            <p:cond delay="0"/>
                                          </p:stCondLst>
                                        </p:cTn>
                                        <p:tgtEl>
                                          <p:spTgt spid="44040"/>
                                        </p:tgtEl>
                                        <p:attrNameLst>
                                          <p:attrName>style.visibility</p:attrName>
                                        </p:attrNameLst>
                                      </p:cBhvr>
                                      <p:to>
                                        <p:strVal val="visible"/>
                                      </p:to>
                                    </p:set>
                                    <p:anim calcmode="lin" valueType="num">
                                      <p:cBhvr additive="base">
                                        <p:cTn id="23" dur="500" fill="hold"/>
                                        <p:tgtEl>
                                          <p:spTgt spid="44040"/>
                                        </p:tgtEl>
                                        <p:attrNameLst>
                                          <p:attrName>ppt_x</p:attrName>
                                        </p:attrNameLst>
                                      </p:cBhvr>
                                      <p:tavLst>
                                        <p:tav tm="0">
                                          <p:val>
                                            <p:strVal val="#ppt_x"/>
                                          </p:val>
                                        </p:tav>
                                        <p:tav tm="100000">
                                          <p:val>
                                            <p:strVal val="#ppt_x"/>
                                          </p:val>
                                        </p:tav>
                                      </p:tavLst>
                                    </p:anim>
                                    <p:anim calcmode="lin" valueType="num">
                                      <p:cBhvr additive="base">
                                        <p:cTn id="24" dur="500" fill="hold"/>
                                        <p:tgtEl>
                                          <p:spTgt spid="44040"/>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withGroup">
                            <p:stCondLst>
                              <p:cond delay="0"/>
                            </p:stCondLst>
                            <p:childTnLst>
                              <p:par>
                                <p:cTn id="27" presetID="2" presetClass="entr" presetSubtype="4" fill="hold" nodeType="clickEffect">
                                  <p:stCondLst>
                                    <p:cond delay="0"/>
                                  </p:stCondLst>
                                  <p:childTnLst>
                                    <p:set>
                                      <p:cBhvr>
                                        <p:cTn id="28" dur="1" fill="hold">
                                          <p:stCondLst>
                                            <p:cond delay="0"/>
                                          </p:stCondLst>
                                        </p:cTn>
                                        <p:tgtEl>
                                          <p:spTgt spid="44041"/>
                                        </p:tgtEl>
                                        <p:attrNameLst>
                                          <p:attrName>style.visibility</p:attrName>
                                        </p:attrNameLst>
                                      </p:cBhvr>
                                      <p:to>
                                        <p:strVal val="visible"/>
                                      </p:to>
                                    </p:set>
                                    <p:anim calcmode="lin" valueType="num">
                                      <p:cBhvr additive="base">
                                        <p:cTn id="29" dur="500" fill="hold"/>
                                        <p:tgtEl>
                                          <p:spTgt spid="44041"/>
                                        </p:tgtEl>
                                        <p:attrNameLst>
                                          <p:attrName>ppt_x</p:attrName>
                                        </p:attrNameLst>
                                      </p:cBhvr>
                                      <p:tavLst>
                                        <p:tav tm="0">
                                          <p:val>
                                            <p:strVal val="#ppt_x"/>
                                          </p:val>
                                        </p:tav>
                                        <p:tav tm="100000">
                                          <p:val>
                                            <p:strVal val="#ppt_x"/>
                                          </p:val>
                                        </p:tav>
                                      </p:tavLst>
                                    </p:anim>
                                    <p:anim calcmode="lin" valueType="num">
                                      <p:cBhvr additive="base">
                                        <p:cTn id="30" dur="500" fill="hold"/>
                                        <p:tgtEl>
                                          <p:spTgt spid="44041"/>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with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44042"/>
                                        </p:tgtEl>
                                        <p:attrNameLst>
                                          <p:attrName>style.visibility</p:attrName>
                                        </p:attrNameLst>
                                      </p:cBhvr>
                                      <p:to>
                                        <p:strVal val="visible"/>
                                      </p:to>
                                    </p:set>
                                    <p:anim calcmode="lin" valueType="num">
                                      <p:cBhvr additive="base">
                                        <p:cTn id="35" dur="500" fill="hold"/>
                                        <p:tgtEl>
                                          <p:spTgt spid="44042"/>
                                        </p:tgtEl>
                                        <p:attrNameLst>
                                          <p:attrName>ppt_x</p:attrName>
                                        </p:attrNameLst>
                                      </p:cBhvr>
                                      <p:tavLst>
                                        <p:tav tm="0">
                                          <p:val>
                                            <p:strVal val="#ppt_x"/>
                                          </p:val>
                                        </p:tav>
                                        <p:tav tm="100000">
                                          <p:val>
                                            <p:strVal val="#ppt_x"/>
                                          </p:val>
                                        </p:tav>
                                      </p:tavLst>
                                    </p:anim>
                                    <p:anim calcmode="lin" valueType="num">
                                      <p:cBhvr additive="base">
                                        <p:cTn id="36" dur="500" fill="hold"/>
                                        <p:tgtEl>
                                          <p:spTgt spid="44042"/>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with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44044"/>
                                        </p:tgtEl>
                                        <p:attrNameLst>
                                          <p:attrName>style.visibility</p:attrName>
                                        </p:attrNameLst>
                                      </p:cBhvr>
                                      <p:to>
                                        <p:strVal val="visible"/>
                                      </p:to>
                                    </p:set>
                                    <p:anim calcmode="lin" valueType="num">
                                      <p:cBhvr additive="base">
                                        <p:cTn id="41" dur="500" fill="hold"/>
                                        <p:tgtEl>
                                          <p:spTgt spid="44044"/>
                                        </p:tgtEl>
                                        <p:attrNameLst>
                                          <p:attrName>ppt_x</p:attrName>
                                        </p:attrNameLst>
                                      </p:cBhvr>
                                      <p:tavLst>
                                        <p:tav tm="0">
                                          <p:val>
                                            <p:strVal val="#ppt_x"/>
                                          </p:val>
                                        </p:tav>
                                        <p:tav tm="100000">
                                          <p:val>
                                            <p:strVal val="#ppt_x"/>
                                          </p:val>
                                        </p:tav>
                                      </p:tavLst>
                                    </p:anim>
                                    <p:anim calcmode="lin" valueType="num">
                                      <p:cBhvr additive="base">
                                        <p:cTn id="42" dur="500" fill="hold"/>
                                        <p:tgtEl>
                                          <p:spTgt spid="44044"/>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withGroup">
                            <p:stCondLst>
                              <p:cond delay="0"/>
                            </p:stCondLst>
                            <p:childTnLst>
                              <p:par>
                                <p:cTn id="45" presetID="2" presetClass="entr" presetSubtype="4" fill="hold" grpId="0" nodeType="clickEffect">
                                  <p:stCondLst>
                                    <p:cond delay="0"/>
                                  </p:stCondLst>
                                  <p:childTnLst>
                                    <p:set>
                                      <p:cBhvr>
                                        <p:cTn id="46" dur="1" fill="hold">
                                          <p:stCondLst>
                                            <p:cond delay="0"/>
                                          </p:stCondLst>
                                        </p:cTn>
                                        <p:tgtEl>
                                          <p:spTgt spid="44045"/>
                                        </p:tgtEl>
                                        <p:attrNameLst>
                                          <p:attrName>style.visibility</p:attrName>
                                        </p:attrNameLst>
                                      </p:cBhvr>
                                      <p:to>
                                        <p:strVal val="visible"/>
                                      </p:to>
                                    </p:set>
                                    <p:anim calcmode="lin" valueType="num">
                                      <p:cBhvr additive="base">
                                        <p:cTn id="47" dur="500" fill="hold"/>
                                        <p:tgtEl>
                                          <p:spTgt spid="44045"/>
                                        </p:tgtEl>
                                        <p:attrNameLst>
                                          <p:attrName>ppt_x</p:attrName>
                                        </p:attrNameLst>
                                      </p:cBhvr>
                                      <p:tavLst>
                                        <p:tav tm="0">
                                          <p:val>
                                            <p:strVal val="#ppt_x"/>
                                          </p:val>
                                        </p:tav>
                                        <p:tav tm="100000">
                                          <p:val>
                                            <p:strVal val="#ppt_x"/>
                                          </p:val>
                                        </p:tav>
                                      </p:tavLst>
                                    </p:anim>
                                    <p:anim calcmode="lin" valueType="num">
                                      <p:cBhvr additive="base">
                                        <p:cTn id="48" dur="500" fill="hold"/>
                                        <p:tgtEl>
                                          <p:spTgt spid="44045"/>
                                        </p:tgtEl>
                                        <p:attrNameLst>
                                          <p:attrName>ppt_y</p:attrName>
                                        </p:attrNameLst>
                                      </p:cBhvr>
                                      <p:tavLst>
                                        <p:tav tm="0">
                                          <p:val>
                                            <p:strVal val="1+#ppt_h/2"/>
                                          </p:val>
                                        </p:tav>
                                        <p:tav tm="100000">
                                          <p:val>
                                            <p:strVal val="#ppt_y"/>
                                          </p:val>
                                        </p:tav>
                                      </p:tavLst>
                                    </p:anim>
                                  </p:childTnLst>
                                </p:cTn>
                              </p:par>
                            </p:childTnLst>
                          </p:cTn>
                        </p:par>
                      </p:childTnLst>
                    </p:cTn>
                  </p:par>
                  <p:par>
                    <p:cTn id="49" fill="hold" nodeType="clickPar">
                      <p:stCondLst>
                        <p:cond delay="indefinite"/>
                      </p:stCondLst>
                      <p:childTnLst>
                        <p:par>
                          <p:cTn id="50" fill="hold" nodeType="withGroup">
                            <p:stCondLst>
                              <p:cond delay="0"/>
                            </p:stCondLst>
                            <p:childTnLst>
                              <p:par>
                                <p:cTn id="51" presetID="8" presetClass="entr" presetSubtype="16" fill="hold" grpId="0" nodeType="clickEffect">
                                  <p:stCondLst>
                                    <p:cond delay="0"/>
                                  </p:stCondLst>
                                  <p:childTnLst>
                                    <p:set>
                                      <p:cBhvr>
                                        <p:cTn id="52" dur="1" fill="hold">
                                          <p:stCondLst>
                                            <p:cond delay="0"/>
                                          </p:stCondLst>
                                        </p:cTn>
                                        <p:tgtEl>
                                          <p:spTgt spid="44046"/>
                                        </p:tgtEl>
                                        <p:attrNameLst>
                                          <p:attrName>style.visibility</p:attrName>
                                        </p:attrNameLst>
                                      </p:cBhvr>
                                      <p:to>
                                        <p:strVal val="visible"/>
                                      </p:to>
                                    </p:set>
                                    <p:animEffect transition="in" filter="diamond(in)">
                                      <p:cBhvr>
                                        <p:cTn id="53" dur="2000"/>
                                        <p:tgtEl>
                                          <p:spTgt spid="4404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4037" grpId="0"/>
      <p:bldP spid="44039" grpId="0"/>
      <p:bldP spid="44042" grpId="0"/>
      <p:bldP spid="44044" grpId="0"/>
      <p:bldP spid="44045" grpId="0"/>
      <p:bldP spid="4404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60" name="Text Box 4">
            <a:extLst>
              <a:ext uri="{FF2B5EF4-FFF2-40B4-BE49-F238E27FC236}">
                <a16:creationId xmlns:a16="http://schemas.microsoft.com/office/drawing/2014/main" id="{A6733136-2B2B-354D-BDFE-5C1CBE4018FF}"/>
              </a:ext>
            </a:extLst>
          </p:cNvPr>
          <p:cNvSpPr txBox="1">
            <a:spLocks noChangeArrowheads="1"/>
          </p:cNvSpPr>
          <p:nvPr/>
        </p:nvSpPr>
        <p:spPr bwMode="auto">
          <a:xfrm>
            <a:off x="1919289" y="333376"/>
            <a:ext cx="8353425"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defRPr/>
            </a:pPr>
            <a:r>
              <a:rPr lang="en-GB" sz="4000">
                <a:solidFill>
                  <a:srgbClr val="990000"/>
                </a:solidFill>
                <a:effectLst>
                  <a:outerShdw blurRad="38100" dist="38100" dir="2700000" algn="tl">
                    <a:srgbClr val="000000"/>
                  </a:outerShdw>
                </a:effectLst>
              </a:rPr>
              <a:t>impersonal language</a:t>
            </a:r>
            <a:endParaRPr lang="en-US" sz="4000">
              <a:solidFill>
                <a:srgbClr val="990000"/>
              </a:solidFill>
              <a:effectLst>
                <a:outerShdw blurRad="38100" dist="38100" dir="2700000" algn="tl">
                  <a:srgbClr val="000000"/>
                </a:outerShdw>
              </a:effectLst>
            </a:endParaRPr>
          </a:p>
        </p:txBody>
      </p:sp>
      <p:sp>
        <p:nvSpPr>
          <p:cNvPr id="45061" name="Text Box 5">
            <a:extLst>
              <a:ext uri="{FF2B5EF4-FFF2-40B4-BE49-F238E27FC236}">
                <a16:creationId xmlns:a16="http://schemas.microsoft.com/office/drawing/2014/main" id="{F89C0F9F-B14B-B44D-90C1-FC2A3585DFAE}"/>
              </a:ext>
            </a:extLst>
          </p:cNvPr>
          <p:cNvSpPr txBox="1">
            <a:spLocks noChangeArrowheads="1"/>
          </p:cNvSpPr>
          <p:nvPr/>
        </p:nvSpPr>
        <p:spPr bwMode="auto">
          <a:xfrm>
            <a:off x="1992314" y="1341438"/>
            <a:ext cx="2808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 third person</a:t>
            </a:r>
            <a:endParaRPr lang="en-US" altLang="en-US"/>
          </a:p>
        </p:txBody>
      </p:sp>
      <p:sp>
        <p:nvSpPr>
          <p:cNvPr id="45062" name="Text Box 6">
            <a:extLst>
              <a:ext uri="{FF2B5EF4-FFF2-40B4-BE49-F238E27FC236}">
                <a16:creationId xmlns:a16="http://schemas.microsoft.com/office/drawing/2014/main" id="{10947FC7-476D-B44E-9A7F-9E9669C7B3FB}"/>
              </a:ext>
            </a:extLst>
          </p:cNvPr>
          <p:cNvSpPr txBox="1">
            <a:spLocks noChangeArrowheads="1"/>
          </p:cNvSpPr>
          <p:nvPr/>
        </p:nvSpPr>
        <p:spPr bwMode="auto">
          <a:xfrm>
            <a:off x="1992314" y="2060575"/>
            <a:ext cx="28082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 passive voice</a:t>
            </a:r>
            <a:endParaRPr lang="en-US" altLang="en-US"/>
          </a:p>
        </p:txBody>
      </p:sp>
      <p:sp>
        <p:nvSpPr>
          <p:cNvPr id="45063" name="Text Box 7">
            <a:extLst>
              <a:ext uri="{FF2B5EF4-FFF2-40B4-BE49-F238E27FC236}">
                <a16:creationId xmlns:a16="http://schemas.microsoft.com/office/drawing/2014/main" id="{10504B04-27CC-E444-8F1D-354ACE329218}"/>
              </a:ext>
            </a:extLst>
          </p:cNvPr>
          <p:cNvSpPr txBox="1">
            <a:spLocks noChangeArrowheads="1"/>
          </p:cNvSpPr>
          <p:nvPr/>
        </p:nvSpPr>
        <p:spPr bwMode="auto">
          <a:xfrm>
            <a:off x="1992313" y="2708276"/>
            <a:ext cx="3598862"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 usually formal vocabulary</a:t>
            </a:r>
            <a:endParaRPr lang="en-US" altLang="en-US"/>
          </a:p>
        </p:txBody>
      </p:sp>
      <p:sp>
        <p:nvSpPr>
          <p:cNvPr id="45064" name="Text Box 8">
            <a:extLst>
              <a:ext uri="{FF2B5EF4-FFF2-40B4-BE49-F238E27FC236}">
                <a16:creationId xmlns:a16="http://schemas.microsoft.com/office/drawing/2014/main" id="{2C0BE1C6-6CE7-DA4B-A249-F5C02207C50E}"/>
              </a:ext>
            </a:extLst>
          </p:cNvPr>
          <p:cNvSpPr txBox="1">
            <a:spLocks noChangeArrowheads="1"/>
          </p:cNvSpPr>
          <p:nvPr/>
        </p:nvSpPr>
        <p:spPr bwMode="auto">
          <a:xfrm>
            <a:off x="1992314" y="4365626"/>
            <a:ext cx="2808287"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t>* formal connectives</a:t>
            </a:r>
            <a:endParaRPr lang="en-US" altLang="en-US"/>
          </a:p>
        </p:txBody>
      </p:sp>
      <p:sp>
        <p:nvSpPr>
          <p:cNvPr id="45066" name="AutoShape 10">
            <a:extLst>
              <a:ext uri="{FF2B5EF4-FFF2-40B4-BE49-F238E27FC236}">
                <a16:creationId xmlns:a16="http://schemas.microsoft.com/office/drawing/2014/main" id="{DE7BD9D5-91E1-7D4C-A37A-BDEF83DDD3B0}"/>
              </a:ext>
            </a:extLst>
          </p:cNvPr>
          <p:cNvSpPr>
            <a:spLocks noChangeArrowheads="1"/>
          </p:cNvSpPr>
          <p:nvPr/>
        </p:nvSpPr>
        <p:spPr bwMode="auto">
          <a:xfrm>
            <a:off x="6024563" y="1341439"/>
            <a:ext cx="4248150" cy="4535487"/>
          </a:xfrm>
          <a:prstGeom prst="wedgeRoundRectCallout">
            <a:avLst>
              <a:gd name="adj1" fmla="val -89426"/>
              <a:gd name="adj2" fmla="val -28718"/>
              <a:gd name="adj3" fmla="val 16667"/>
            </a:avLst>
          </a:prstGeom>
          <a:noFill/>
          <a:ln w="254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algn="ctr" eaLnBrk="1" hangingPunct="1"/>
            <a:endParaRPr lang="en-US" altLang="en-US"/>
          </a:p>
        </p:txBody>
      </p:sp>
      <p:sp>
        <p:nvSpPr>
          <p:cNvPr id="45067" name="Text Box 11">
            <a:extLst>
              <a:ext uri="{FF2B5EF4-FFF2-40B4-BE49-F238E27FC236}">
                <a16:creationId xmlns:a16="http://schemas.microsoft.com/office/drawing/2014/main" id="{9DD1A0C6-4EAA-1A42-A82F-4F886DD87B5C}"/>
              </a:ext>
            </a:extLst>
          </p:cNvPr>
          <p:cNvSpPr txBox="1">
            <a:spLocks noChangeArrowheads="1"/>
          </p:cNvSpPr>
          <p:nvPr/>
        </p:nvSpPr>
        <p:spPr bwMode="auto">
          <a:xfrm rot="439128">
            <a:off x="7500938" y="3726934"/>
            <a:ext cx="3167062"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GB">
                <a:solidFill>
                  <a:srgbClr val="CC0000"/>
                </a:solidFill>
                <a:effectLst>
                  <a:outerShdw blurRad="38100" dist="38100" dir="2700000" algn="tl">
                    <a:srgbClr val="000000"/>
                  </a:outerShdw>
                </a:effectLst>
              </a:rPr>
              <a:t>The motor is operated by…</a:t>
            </a:r>
            <a:endParaRPr lang="en-US">
              <a:solidFill>
                <a:srgbClr val="CC0000"/>
              </a:solidFill>
              <a:effectLst>
                <a:outerShdw blurRad="38100" dist="38100" dir="2700000" algn="tl">
                  <a:srgbClr val="000000"/>
                </a:outerShdw>
              </a:effectLst>
            </a:endParaRPr>
          </a:p>
        </p:txBody>
      </p:sp>
      <p:sp>
        <p:nvSpPr>
          <p:cNvPr id="45069" name="Text Box 13">
            <a:extLst>
              <a:ext uri="{FF2B5EF4-FFF2-40B4-BE49-F238E27FC236}">
                <a16:creationId xmlns:a16="http://schemas.microsoft.com/office/drawing/2014/main" id="{4A345AA8-1CAC-0546-AC39-6898D3795F6B}"/>
              </a:ext>
            </a:extLst>
          </p:cNvPr>
          <p:cNvSpPr txBox="1">
            <a:spLocks noChangeArrowheads="1"/>
          </p:cNvSpPr>
          <p:nvPr/>
        </p:nvSpPr>
        <p:spPr bwMode="auto">
          <a:xfrm>
            <a:off x="6311900" y="2708275"/>
            <a:ext cx="3168650" cy="36933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GB">
                <a:solidFill>
                  <a:srgbClr val="CC0000"/>
                </a:solidFill>
                <a:effectLst>
                  <a:outerShdw blurRad="38100" dist="38100" dir="2700000" algn="tl">
                    <a:srgbClr val="000000"/>
                  </a:outerShdw>
                </a:effectLst>
              </a:rPr>
              <a:t>This is known as…</a:t>
            </a:r>
            <a:endParaRPr lang="en-US">
              <a:solidFill>
                <a:srgbClr val="CC0000"/>
              </a:solidFill>
              <a:effectLst>
                <a:outerShdw blurRad="38100" dist="38100" dir="2700000" algn="tl">
                  <a:srgbClr val="000000"/>
                </a:outerShdw>
              </a:effectLst>
            </a:endParaRPr>
          </a:p>
        </p:txBody>
      </p:sp>
      <p:sp>
        <p:nvSpPr>
          <p:cNvPr id="45071" name="Text Box 15">
            <a:extLst>
              <a:ext uri="{FF2B5EF4-FFF2-40B4-BE49-F238E27FC236}">
                <a16:creationId xmlns:a16="http://schemas.microsoft.com/office/drawing/2014/main" id="{4F2580FA-C4A1-B14B-9D8A-9E140C5B9C59}"/>
              </a:ext>
            </a:extLst>
          </p:cNvPr>
          <p:cNvSpPr txBox="1">
            <a:spLocks noChangeArrowheads="1"/>
          </p:cNvSpPr>
          <p:nvPr/>
        </p:nvSpPr>
        <p:spPr bwMode="auto">
          <a:xfrm rot="345274">
            <a:off x="7464426" y="1788211"/>
            <a:ext cx="2232025"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GB">
                <a:solidFill>
                  <a:srgbClr val="CC0000"/>
                </a:solidFill>
                <a:effectLst>
                  <a:outerShdw blurRad="38100" dist="38100" dir="2700000" algn="tl">
                    <a:srgbClr val="000000"/>
                  </a:outerShdw>
                </a:effectLst>
              </a:rPr>
              <a:t>The stick was placed in…</a:t>
            </a:r>
            <a:endParaRPr lang="en-US">
              <a:solidFill>
                <a:srgbClr val="CC0000"/>
              </a:solidFill>
              <a:effectLst>
                <a:outerShdw blurRad="38100" dist="38100" dir="2700000" algn="tl">
                  <a:srgbClr val="000000"/>
                </a:outerShdw>
              </a:effectLst>
            </a:endParaRPr>
          </a:p>
        </p:txBody>
      </p:sp>
      <p:sp>
        <p:nvSpPr>
          <p:cNvPr id="45073" name="Text Box 17">
            <a:extLst>
              <a:ext uri="{FF2B5EF4-FFF2-40B4-BE49-F238E27FC236}">
                <a16:creationId xmlns:a16="http://schemas.microsoft.com/office/drawing/2014/main" id="{0CB41C65-D719-E74D-9C08-CC8CE32FB6B9}"/>
              </a:ext>
            </a:extLst>
          </p:cNvPr>
          <p:cNvSpPr txBox="1">
            <a:spLocks noChangeArrowheads="1"/>
          </p:cNvSpPr>
          <p:nvPr/>
        </p:nvSpPr>
        <p:spPr bwMode="auto">
          <a:xfrm>
            <a:off x="6383339" y="4581526"/>
            <a:ext cx="2160587" cy="64633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defRPr/>
            </a:pPr>
            <a:r>
              <a:rPr lang="en-GB">
                <a:solidFill>
                  <a:srgbClr val="CC0000"/>
                </a:solidFill>
                <a:effectLst>
                  <a:outerShdw blurRad="38100" dist="38100" dir="2700000" algn="tl">
                    <a:srgbClr val="000000"/>
                  </a:outerShdw>
                </a:effectLst>
              </a:rPr>
              <a:t>The sides are covered in…</a:t>
            </a:r>
            <a:endParaRPr lang="en-US">
              <a:solidFill>
                <a:srgbClr val="CC0000"/>
              </a:solidFill>
              <a:effectLst>
                <a:outerShdw blurRad="38100" dist="38100" dir="2700000" algn="tl">
                  <a:srgbClr val="000000"/>
                </a:outerShdw>
              </a:effectLst>
            </a:endParaRPr>
          </a:p>
        </p:txBody>
      </p:sp>
      <p:sp>
        <p:nvSpPr>
          <p:cNvPr id="45075" name="Text Box 19">
            <a:extLst>
              <a:ext uri="{FF2B5EF4-FFF2-40B4-BE49-F238E27FC236}">
                <a16:creationId xmlns:a16="http://schemas.microsoft.com/office/drawing/2014/main" id="{C3827541-5BBD-DD45-B194-D1063F5BF0D6}"/>
              </a:ext>
            </a:extLst>
          </p:cNvPr>
          <p:cNvSpPr txBox="1">
            <a:spLocks noChangeArrowheads="1"/>
          </p:cNvSpPr>
          <p:nvPr/>
        </p:nvSpPr>
        <p:spPr bwMode="auto">
          <a:xfrm>
            <a:off x="1847851" y="3644901"/>
            <a:ext cx="331152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sz="1600"/>
              <a:t>(e.g “placed” as opp “put”, “known as” as opp. “called”)</a:t>
            </a:r>
            <a:endParaRPr lang="en-US" altLang="en-US" sz="1600"/>
          </a:p>
        </p:txBody>
      </p:sp>
      <p:sp>
        <p:nvSpPr>
          <p:cNvPr id="45076" name="Text Box 20">
            <a:extLst>
              <a:ext uri="{FF2B5EF4-FFF2-40B4-BE49-F238E27FC236}">
                <a16:creationId xmlns:a16="http://schemas.microsoft.com/office/drawing/2014/main" id="{E81E3E97-869E-A840-8C64-744E410F7B39}"/>
              </a:ext>
            </a:extLst>
          </p:cNvPr>
          <p:cNvSpPr txBox="1">
            <a:spLocks noChangeArrowheads="1"/>
          </p:cNvSpPr>
          <p:nvPr/>
        </p:nvSpPr>
        <p:spPr bwMode="auto">
          <a:xfrm>
            <a:off x="1992314" y="5229226"/>
            <a:ext cx="3311525" cy="58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sz="1600"/>
              <a:t>(e.g Furthermore, However, Therefore, Consequently)</a:t>
            </a:r>
            <a:endParaRPr lang="en-US" altLang="en-US" sz="1600"/>
          </a:p>
        </p:txBody>
      </p:sp>
    </p:spTree>
    <p:extLst>
      <p:ext uri="{BB962C8B-B14F-4D97-AF65-F5344CB8AC3E}">
        <p14:creationId xmlns:p14="http://schemas.microsoft.com/office/powerpoint/2010/main" val="3968250097"/>
      </p:ext>
    </p:extLst>
  </p:cSld>
  <p:clrMapOvr>
    <a:masterClrMapping/>
  </p:clrMapOvr>
  <p:transition spd="slow">
    <p:pull dir="ru"/>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45061"/>
                                        </p:tgtEl>
                                        <p:attrNameLst>
                                          <p:attrName>style.visibility</p:attrName>
                                        </p:attrNameLst>
                                      </p:cBhvr>
                                      <p:to>
                                        <p:strVal val="visible"/>
                                      </p:to>
                                    </p:set>
                                    <p:anim calcmode="lin" valueType="num">
                                      <p:cBhvr additive="base">
                                        <p:cTn id="7" dur="500" fill="hold"/>
                                        <p:tgtEl>
                                          <p:spTgt spid="45061"/>
                                        </p:tgtEl>
                                        <p:attrNameLst>
                                          <p:attrName>ppt_x</p:attrName>
                                        </p:attrNameLst>
                                      </p:cBhvr>
                                      <p:tavLst>
                                        <p:tav tm="0">
                                          <p:val>
                                            <p:strVal val="#ppt_x"/>
                                          </p:val>
                                        </p:tav>
                                        <p:tav tm="100000">
                                          <p:val>
                                            <p:strVal val="#ppt_x"/>
                                          </p:val>
                                        </p:tav>
                                      </p:tavLst>
                                    </p:anim>
                                    <p:anim calcmode="lin" valueType="num">
                                      <p:cBhvr additive="base">
                                        <p:cTn id="8" dur="500" fill="hold"/>
                                        <p:tgtEl>
                                          <p:spTgt spid="45061"/>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with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45062"/>
                                        </p:tgtEl>
                                        <p:attrNameLst>
                                          <p:attrName>style.visibility</p:attrName>
                                        </p:attrNameLst>
                                      </p:cBhvr>
                                      <p:to>
                                        <p:strVal val="visible"/>
                                      </p:to>
                                    </p:set>
                                    <p:anim calcmode="lin" valueType="num">
                                      <p:cBhvr additive="base">
                                        <p:cTn id="13" dur="500" fill="hold"/>
                                        <p:tgtEl>
                                          <p:spTgt spid="45062"/>
                                        </p:tgtEl>
                                        <p:attrNameLst>
                                          <p:attrName>ppt_x</p:attrName>
                                        </p:attrNameLst>
                                      </p:cBhvr>
                                      <p:tavLst>
                                        <p:tav tm="0">
                                          <p:val>
                                            <p:strVal val="#ppt_x"/>
                                          </p:val>
                                        </p:tav>
                                        <p:tav tm="100000">
                                          <p:val>
                                            <p:strVal val="#ppt_x"/>
                                          </p:val>
                                        </p:tav>
                                      </p:tavLst>
                                    </p:anim>
                                    <p:anim calcmode="lin" valueType="num">
                                      <p:cBhvr additive="base">
                                        <p:cTn id="14" dur="500" fill="hold"/>
                                        <p:tgtEl>
                                          <p:spTgt spid="45062"/>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with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45066"/>
                                        </p:tgtEl>
                                        <p:attrNameLst>
                                          <p:attrName>style.visibility</p:attrName>
                                        </p:attrNameLst>
                                      </p:cBhvr>
                                      <p:to>
                                        <p:strVal val="visible"/>
                                      </p:to>
                                    </p:set>
                                    <p:anim calcmode="lin" valueType="num">
                                      <p:cBhvr additive="base">
                                        <p:cTn id="19" dur="500" fill="hold"/>
                                        <p:tgtEl>
                                          <p:spTgt spid="45066"/>
                                        </p:tgtEl>
                                        <p:attrNameLst>
                                          <p:attrName>ppt_x</p:attrName>
                                        </p:attrNameLst>
                                      </p:cBhvr>
                                      <p:tavLst>
                                        <p:tav tm="0">
                                          <p:val>
                                            <p:strVal val="#ppt_x"/>
                                          </p:val>
                                        </p:tav>
                                        <p:tav tm="100000">
                                          <p:val>
                                            <p:strVal val="#ppt_x"/>
                                          </p:val>
                                        </p:tav>
                                      </p:tavLst>
                                    </p:anim>
                                    <p:anim calcmode="lin" valueType="num">
                                      <p:cBhvr additive="base">
                                        <p:cTn id="20" dur="500" fill="hold"/>
                                        <p:tgtEl>
                                          <p:spTgt spid="45066"/>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withGroup">
                            <p:stCondLst>
                              <p:cond delay="0"/>
                            </p:stCondLst>
                            <p:childTnLst>
                              <p:par>
                                <p:cTn id="23" presetID="2" presetClass="entr" presetSubtype="4" fill="hold" grpId="0" nodeType="clickEffect">
                                  <p:stCondLst>
                                    <p:cond delay="0"/>
                                  </p:stCondLst>
                                  <p:childTnLst>
                                    <p:set>
                                      <p:cBhvr>
                                        <p:cTn id="24" dur="1" fill="hold">
                                          <p:stCondLst>
                                            <p:cond delay="0"/>
                                          </p:stCondLst>
                                        </p:cTn>
                                        <p:tgtEl>
                                          <p:spTgt spid="45067"/>
                                        </p:tgtEl>
                                        <p:attrNameLst>
                                          <p:attrName>style.visibility</p:attrName>
                                        </p:attrNameLst>
                                      </p:cBhvr>
                                      <p:to>
                                        <p:strVal val="visible"/>
                                      </p:to>
                                    </p:set>
                                    <p:anim calcmode="lin" valueType="num">
                                      <p:cBhvr additive="base">
                                        <p:cTn id="25" dur="500" fill="hold"/>
                                        <p:tgtEl>
                                          <p:spTgt spid="45067"/>
                                        </p:tgtEl>
                                        <p:attrNameLst>
                                          <p:attrName>ppt_x</p:attrName>
                                        </p:attrNameLst>
                                      </p:cBhvr>
                                      <p:tavLst>
                                        <p:tav tm="0">
                                          <p:val>
                                            <p:strVal val="#ppt_x"/>
                                          </p:val>
                                        </p:tav>
                                        <p:tav tm="100000">
                                          <p:val>
                                            <p:strVal val="#ppt_x"/>
                                          </p:val>
                                        </p:tav>
                                      </p:tavLst>
                                    </p:anim>
                                    <p:anim calcmode="lin" valueType="num">
                                      <p:cBhvr additive="base">
                                        <p:cTn id="26" dur="500" fill="hold"/>
                                        <p:tgtEl>
                                          <p:spTgt spid="45067"/>
                                        </p:tgtEl>
                                        <p:attrNameLst>
                                          <p:attrName>ppt_y</p:attrName>
                                        </p:attrNameLst>
                                      </p:cBhvr>
                                      <p:tavLst>
                                        <p:tav tm="0">
                                          <p:val>
                                            <p:strVal val="1+#ppt_h/2"/>
                                          </p:val>
                                        </p:tav>
                                        <p:tav tm="100000">
                                          <p:val>
                                            <p:strVal val="#ppt_y"/>
                                          </p:val>
                                        </p:tav>
                                      </p:tavLst>
                                    </p:anim>
                                  </p:childTnLst>
                                </p:cTn>
                              </p:par>
                            </p:childTnLst>
                          </p:cTn>
                        </p:par>
                        <p:par>
                          <p:cTn id="27" fill="hold" nodeType="afterGroup">
                            <p:stCondLst>
                              <p:cond delay="500"/>
                            </p:stCondLst>
                            <p:childTnLst>
                              <p:par>
                                <p:cTn id="28" presetID="2" presetClass="entr" presetSubtype="4" fill="hold" grpId="0" nodeType="afterEffect">
                                  <p:stCondLst>
                                    <p:cond delay="0"/>
                                  </p:stCondLst>
                                  <p:childTnLst>
                                    <p:set>
                                      <p:cBhvr>
                                        <p:cTn id="29" dur="1" fill="hold">
                                          <p:stCondLst>
                                            <p:cond delay="0"/>
                                          </p:stCondLst>
                                        </p:cTn>
                                        <p:tgtEl>
                                          <p:spTgt spid="45071"/>
                                        </p:tgtEl>
                                        <p:attrNameLst>
                                          <p:attrName>style.visibility</p:attrName>
                                        </p:attrNameLst>
                                      </p:cBhvr>
                                      <p:to>
                                        <p:strVal val="visible"/>
                                      </p:to>
                                    </p:set>
                                    <p:anim calcmode="lin" valueType="num">
                                      <p:cBhvr additive="base">
                                        <p:cTn id="30" dur="1000" fill="hold"/>
                                        <p:tgtEl>
                                          <p:spTgt spid="45071"/>
                                        </p:tgtEl>
                                        <p:attrNameLst>
                                          <p:attrName>ppt_x</p:attrName>
                                        </p:attrNameLst>
                                      </p:cBhvr>
                                      <p:tavLst>
                                        <p:tav tm="0">
                                          <p:val>
                                            <p:strVal val="#ppt_x"/>
                                          </p:val>
                                        </p:tav>
                                        <p:tav tm="100000">
                                          <p:val>
                                            <p:strVal val="#ppt_x"/>
                                          </p:val>
                                        </p:tav>
                                      </p:tavLst>
                                    </p:anim>
                                    <p:anim calcmode="lin" valueType="num">
                                      <p:cBhvr additive="base">
                                        <p:cTn id="31" dur="1000" fill="hold"/>
                                        <p:tgtEl>
                                          <p:spTgt spid="45071"/>
                                        </p:tgtEl>
                                        <p:attrNameLst>
                                          <p:attrName>ppt_y</p:attrName>
                                        </p:attrNameLst>
                                      </p:cBhvr>
                                      <p:tavLst>
                                        <p:tav tm="0">
                                          <p:val>
                                            <p:strVal val="1+#ppt_h/2"/>
                                          </p:val>
                                        </p:tav>
                                        <p:tav tm="100000">
                                          <p:val>
                                            <p:strVal val="#ppt_y"/>
                                          </p:val>
                                        </p:tav>
                                      </p:tavLst>
                                    </p:anim>
                                  </p:childTnLst>
                                </p:cTn>
                              </p:par>
                            </p:childTnLst>
                          </p:cTn>
                        </p:par>
                        <p:par>
                          <p:cTn id="32" fill="hold" nodeType="afterGroup">
                            <p:stCondLst>
                              <p:cond delay="1500"/>
                            </p:stCondLst>
                            <p:childTnLst>
                              <p:par>
                                <p:cTn id="33" presetID="2" presetClass="entr" presetSubtype="4" fill="hold" grpId="0" nodeType="afterEffect">
                                  <p:stCondLst>
                                    <p:cond delay="0"/>
                                  </p:stCondLst>
                                  <p:childTnLst>
                                    <p:set>
                                      <p:cBhvr>
                                        <p:cTn id="34" dur="1" fill="hold">
                                          <p:stCondLst>
                                            <p:cond delay="0"/>
                                          </p:stCondLst>
                                        </p:cTn>
                                        <p:tgtEl>
                                          <p:spTgt spid="45069"/>
                                        </p:tgtEl>
                                        <p:attrNameLst>
                                          <p:attrName>style.visibility</p:attrName>
                                        </p:attrNameLst>
                                      </p:cBhvr>
                                      <p:to>
                                        <p:strVal val="visible"/>
                                      </p:to>
                                    </p:set>
                                    <p:anim calcmode="lin" valueType="num">
                                      <p:cBhvr additive="base">
                                        <p:cTn id="35" dur="1000" fill="hold"/>
                                        <p:tgtEl>
                                          <p:spTgt spid="45069"/>
                                        </p:tgtEl>
                                        <p:attrNameLst>
                                          <p:attrName>ppt_x</p:attrName>
                                        </p:attrNameLst>
                                      </p:cBhvr>
                                      <p:tavLst>
                                        <p:tav tm="0">
                                          <p:val>
                                            <p:strVal val="#ppt_x"/>
                                          </p:val>
                                        </p:tav>
                                        <p:tav tm="100000">
                                          <p:val>
                                            <p:strVal val="#ppt_x"/>
                                          </p:val>
                                        </p:tav>
                                      </p:tavLst>
                                    </p:anim>
                                    <p:anim calcmode="lin" valueType="num">
                                      <p:cBhvr additive="base">
                                        <p:cTn id="36" dur="1000" fill="hold"/>
                                        <p:tgtEl>
                                          <p:spTgt spid="45069"/>
                                        </p:tgtEl>
                                        <p:attrNameLst>
                                          <p:attrName>ppt_y</p:attrName>
                                        </p:attrNameLst>
                                      </p:cBhvr>
                                      <p:tavLst>
                                        <p:tav tm="0">
                                          <p:val>
                                            <p:strVal val="1+#ppt_h/2"/>
                                          </p:val>
                                        </p:tav>
                                        <p:tav tm="100000">
                                          <p:val>
                                            <p:strVal val="#ppt_y"/>
                                          </p:val>
                                        </p:tav>
                                      </p:tavLst>
                                    </p:anim>
                                  </p:childTnLst>
                                </p:cTn>
                              </p:par>
                            </p:childTnLst>
                          </p:cTn>
                        </p:par>
                        <p:par>
                          <p:cTn id="37" fill="hold" nodeType="afterGroup">
                            <p:stCondLst>
                              <p:cond delay="2500"/>
                            </p:stCondLst>
                            <p:childTnLst>
                              <p:par>
                                <p:cTn id="38" presetID="2" presetClass="entr" presetSubtype="4" fill="hold" grpId="0" nodeType="afterEffect">
                                  <p:stCondLst>
                                    <p:cond delay="0"/>
                                  </p:stCondLst>
                                  <p:childTnLst>
                                    <p:set>
                                      <p:cBhvr>
                                        <p:cTn id="39" dur="1" fill="hold">
                                          <p:stCondLst>
                                            <p:cond delay="0"/>
                                          </p:stCondLst>
                                        </p:cTn>
                                        <p:tgtEl>
                                          <p:spTgt spid="45073"/>
                                        </p:tgtEl>
                                        <p:attrNameLst>
                                          <p:attrName>style.visibility</p:attrName>
                                        </p:attrNameLst>
                                      </p:cBhvr>
                                      <p:to>
                                        <p:strVal val="visible"/>
                                      </p:to>
                                    </p:set>
                                    <p:anim calcmode="lin" valueType="num">
                                      <p:cBhvr additive="base">
                                        <p:cTn id="40" dur="500" fill="hold"/>
                                        <p:tgtEl>
                                          <p:spTgt spid="45073"/>
                                        </p:tgtEl>
                                        <p:attrNameLst>
                                          <p:attrName>ppt_x</p:attrName>
                                        </p:attrNameLst>
                                      </p:cBhvr>
                                      <p:tavLst>
                                        <p:tav tm="0">
                                          <p:val>
                                            <p:strVal val="#ppt_x"/>
                                          </p:val>
                                        </p:tav>
                                        <p:tav tm="100000">
                                          <p:val>
                                            <p:strVal val="#ppt_x"/>
                                          </p:val>
                                        </p:tav>
                                      </p:tavLst>
                                    </p:anim>
                                    <p:anim calcmode="lin" valueType="num">
                                      <p:cBhvr additive="base">
                                        <p:cTn id="41" dur="500" fill="hold"/>
                                        <p:tgtEl>
                                          <p:spTgt spid="45073"/>
                                        </p:tgtEl>
                                        <p:attrNameLst>
                                          <p:attrName>ppt_y</p:attrName>
                                        </p:attrNameLst>
                                      </p:cBhvr>
                                      <p:tavLst>
                                        <p:tav tm="0">
                                          <p:val>
                                            <p:strVal val="1+#ppt_h/2"/>
                                          </p:val>
                                        </p:tav>
                                        <p:tav tm="100000">
                                          <p:val>
                                            <p:strVal val="#ppt_y"/>
                                          </p:val>
                                        </p:tav>
                                      </p:tavLst>
                                    </p:anim>
                                  </p:childTnLst>
                                </p:cTn>
                              </p:par>
                            </p:childTnLst>
                          </p:cTn>
                        </p:par>
                      </p:childTnLst>
                    </p:cTn>
                  </p:par>
                  <p:par>
                    <p:cTn id="42" fill="hold" nodeType="clickPar">
                      <p:stCondLst>
                        <p:cond delay="indefinite"/>
                      </p:stCondLst>
                      <p:childTnLst>
                        <p:par>
                          <p:cTn id="43" fill="hold" nodeType="withGroup">
                            <p:stCondLst>
                              <p:cond delay="0"/>
                            </p:stCondLst>
                            <p:childTnLst>
                              <p:par>
                                <p:cTn id="44" presetID="2" presetClass="entr" presetSubtype="4" fill="hold" grpId="0" nodeType="clickEffect">
                                  <p:stCondLst>
                                    <p:cond delay="0"/>
                                  </p:stCondLst>
                                  <p:childTnLst>
                                    <p:set>
                                      <p:cBhvr>
                                        <p:cTn id="45" dur="1" fill="hold">
                                          <p:stCondLst>
                                            <p:cond delay="0"/>
                                          </p:stCondLst>
                                        </p:cTn>
                                        <p:tgtEl>
                                          <p:spTgt spid="45063"/>
                                        </p:tgtEl>
                                        <p:attrNameLst>
                                          <p:attrName>style.visibility</p:attrName>
                                        </p:attrNameLst>
                                      </p:cBhvr>
                                      <p:to>
                                        <p:strVal val="visible"/>
                                      </p:to>
                                    </p:set>
                                    <p:anim calcmode="lin" valueType="num">
                                      <p:cBhvr additive="base">
                                        <p:cTn id="46" dur="500" fill="hold"/>
                                        <p:tgtEl>
                                          <p:spTgt spid="45063"/>
                                        </p:tgtEl>
                                        <p:attrNameLst>
                                          <p:attrName>ppt_x</p:attrName>
                                        </p:attrNameLst>
                                      </p:cBhvr>
                                      <p:tavLst>
                                        <p:tav tm="0">
                                          <p:val>
                                            <p:strVal val="#ppt_x"/>
                                          </p:val>
                                        </p:tav>
                                        <p:tav tm="100000">
                                          <p:val>
                                            <p:strVal val="#ppt_x"/>
                                          </p:val>
                                        </p:tav>
                                      </p:tavLst>
                                    </p:anim>
                                    <p:anim calcmode="lin" valueType="num">
                                      <p:cBhvr additive="base">
                                        <p:cTn id="47" dur="500" fill="hold"/>
                                        <p:tgtEl>
                                          <p:spTgt spid="45063"/>
                                        </p:tgtEl>
                                        <p:attrNameLst>
                                          <p:attrName>ppt_y</p:attrName>
                                        </p:attrNameLst>
                                      </p:cBhvr>
                                      <p:tavLst>
                                        <p:tav tm="0">
                                          <p:val>
                                            <p:strVal val="1+#ppt_h/2"/>
                                          </p:val>
                                        </p:tav>
                                        <p:tav tm="100000">
                                          <p:val>
                                            <p:strVal val="#ppt_y"/>
                                          </p:val>
                                        </p:tav>
                                      </p:tavLst>
                                    </p:anim>
                                  </p:childTnLst>
                                </p:cTn>
                              </p:par>
                            </p:childTnLst>
                          </p:cTn>
                        </p:par>
                        <p:par>
                          <p:cTn id="48" fill="hold" nodeType="afterGroup">
                            <p:stCondLst>
                              <p:cond delay="500"/>
                            </p:stCondLst>
                            <p:childTnLst>
                              <p:par>
                                <p:cTn id="49" presetID="2" presetClass="entr" presetSubtype="4" fill="hold" grpId="0" nodeType="afterEffect">
                                  <p:stCondLst>
                                    <p:cond delay="0"/>
                                  </p:stCondLst>
                                  <p:childTnLst>
                                    <p:set>
                                      <p:cBhvr>
                                        <p:cTn id="50" dur="1" fill="hold">
                                          <p:stCondLst>
                                            <p:cond delay="0"/>
                                          </p:stCondLst>
                                        </p:cTn>
                                        <p:tgtEl>
                                          <p:spTgt spid="45075"/>
                                        </p:tgtEl>
                                        <p:attrNameLst>
                                          <p:attrName>style.visibility</p:attrName>
                                        </p:attrNameLst>
                                      </p:cBhvr>
                                      <p:to>
                                        <p:strVal val="visible"/>
                                      </p:to>
                                    </p:set>
                                    <p:anim calcmode="lin" valueType="num">
                                      <p:cBhvr additive="base">
                                        <p:cTn id="51" dur="1000" fill="hold"/>
                                        <p:tgtEl>
                                          <p:spTgt spid="45075"/>
                                        </p:tgtEl>
                                        <p:attrNameLst>
                                          <p:attrName>ppt_x</p:attrName>
                                        </p:attrNameLst>
                                      </p:cBhvr>
                                      <p:tavLst>
                                        <p:tav tm="0">
                                          <p:val>
                                            <p:strVal val="#ppt_x"/>
                                          </p:val>
                                        </p:tav>
                                        <p:tav tm="100000">
                                          <p:val>
                                            <p:strVal val="#ppt_x"/>
                                          </p:val>
                                        </p:tav>
                                      </p:tavLst>
                                    </p:anim>
                                    <p:anim calcmode="lin" valueType="num">
                                      <p:cBhvr additive="base">
                                        <p:cTn id="52" dur="1000" fill="hold"/>
                                        <p:tgtEl>
                                          <p:spTgt spid="45075"/>
                                        </p:tgtEl>
                                        <p:attrNameLst>
                                          <p:attrName>ppt_y</p:attrName>
                                        </p:attrNameLst>
                                      </p:cBhvr>
                                      <p:tavLst>
                                        <p:tav tm="0">
                                          <p:val>
                                            <p:strVal val="1+#ppt_h/2"/>
                                          </p:val>
                                        </p:tav>
                                        <p:tav tm="100000">
                                          <p:val>
                                            <p:strVal val="#ppt_y"/>
                                          </p:val>
                                        </p:tav>
                                      </p:tavLst>
                                    </p:anim>
                                  </p:childTnLst>
                                </p:cTn>
                              </p:par>
                            </p:childTnLst>
                          </p:cTn>
                        </p:par>
                      </p:childTnLst>
                    </p:cTn>
                  </p:par>
                  <p:par>
                    <p:cTn id="53" fill="hold" nodeType="clickPar">
                      <p:stCondLst>
                        <p:cond delay="indefinite"/>
                      </p:stCondLst>
                      <p:childTnLst>
                        <p:par>
                          <p:cTn id="54" fill="hold" nodeType="withGroup">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45064"/>
                                        </p:tgtEl>
                                        <p:attrNameLst>
                                          <p:attrName>style.visibility</p:attrName>
                                        </p:attrNameLst>
                                      </p:cBhvr>
                                      <p:to>
                                        <p:strVal val="visible"/>
                                      </p:to>
                                    </p:set>
                                    <p:anim calcmode="lin" valueType="num">
                                      <p:cBhvr additive="base">
                                        <p:cTn id="57" dur="500" fill="hold"/>
                                        <p:tgtEl>
                                          <p:spTgt spid="45064"/>
                                        </p:tgtEl>
                                        <p:attrNameLst>
                                          <p:attrName>ppt_x</p:attrName>
                                        </p:attrNameLst>
                                      </p:cBhvr>
                                      <p:tavLst>
                                        <p:tav tm="0">
                                          <p:val>
                                            <p:strVal val="#ppt_x"/>
                                          </p:val>
                                        </p:tav>
                                        <p:tav tm="100000">
                                          <p:val>
                                            <p:strVal val="#ppt_x"/>
                                          </p:val>
                                        </p:tav>
                                      </p:tavLst>
                                    </p:anim>
                                    <p:anim calcmode="lin" valueType="num">
                                      <p:cBhvr additive="base">
                                        <p:cTn id="58" dur="500" fill="hold"/>
                                        <p:tgtEl>
                                          <p:spTgt spid="45064"/>
                                        </p:tgtEl>
                                        <p:attrNameLst>
                                          <p:attrName>ppt_y</p:attrName>
                                        </p:attrNameLst>
                                      </p:cBhvr>
                                      <p:tavLst>
                                        <p:tav tm="0">
                                          <p:val>
                                            <p:strVal val="1+#ppt_h/2"/>
                                          </p:val>
                                        </p:tav>
                                        <p:tav tm="100000">
                                          <p:val>
                                            <p:strVal val="#ppt_y"/>
                                          </p:val>
                                        </p:tav>
                                      </p:tavLst>
                                    </p:anim>
                                  </p:childTnLst>
                                </p:cTn>
                              </p:par>
                            </p:childTnLst>
                          </p:cTn>
                        </p:par>
                        <p:par>
                          <p:cTn id="59" fill="hold" nodeType="afterGroup">
                            <p:stCondLst>
                              <p:cond delay="500"/>
                            </p:stCondLst>
                            <p:childTnLst>
                              <p:par>
                                <p:cTn id="60" presetID="2" presetClass="entr" presetSubtype="4" fill="hold" grpId="0" nodeType="afterEffect">
                                  <p:stCondLst>
                                    <p:cond delay="0"/>
                                  </p:stCondLst>
                                  <p:childTnLst>
                                    <p:set>
                                      <p:cBhvr>
                                        <p:cTn id="61" dur="1" fill="hold">
                                          <p:stCondLst>
                                            <p:cond delay="0"/>
                                          </p:stCondLst>
                                        </p:cTn>
                                        <p:tgtEl>
                                          <p:spTgt spid="45076"/>
                                        </p:tgtEl>
                                        <p:attrNameLst>
                                          <p:attrName>style.visibility</p:attrName>
                                        </p:attrNameLst>
                                      </p:cBhvr>
                                      <p:to>
                                        <p:strVal val="visible"/>
                                      </p:to>
                                    </p:set>
                                    <p:anim calcmode="lin" valueType="num">
                                      <p:cBhvr additive="base">
                                        <p:cTn id="62" dur="1000" fill="hold"/>
                                        <p:tgtEl>
                                          <p:spTgt spid="45076"/>
                                        </p:tgtEl>
                                        <p:attrNameLst>
                                          <p:attrName>ppt_x</p:attrName>
                                        </p:attrNameLst>
                                      </p:cBhvr>
                                      <p:tavLst>
                                        <p:tav tm="0">
                                          <p:val>
                                            <p:strVal val="#ppt_x"/>
                                          </p:val>
                                        </p:tav>
                                        <p:tav tm="100000">
                                          <p:val>
                                            <p:strVal val="#ppt_x"/>
                                          </p:val>
                                        </p:tav>
                                      </p:tavLst>
                                    </p:anim>
                                    <p:anim calcmode="lin" valueType="num">
                                      <p:cBhvr additive="base">
                                        <p:cTn id="63" dur="1000" fill="hold"/>
                                        <p:tgtEl>
                                          <p:spTgt spid="4507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5061" grpId="0"/>
      <p:bldP spid="45062" grpId="0"/>
      <p:bldP spid="45063" grpId="0"/>
      <p:bldP spid="45064" grpId="0"/>
      <p:bldP spid="45066" grpId="0" animBg="1"/>
      <p:bldP spid="45067" grpId="0"/>
      <p:bldP spid="45069" grpId="0"/>
      <p:bldP spid="45071" grpId="0"/>
      <p:bldP spid="45073" grpId="0"/>
      <p:bldP spid="45075" grpId="0"/>
      <p:bldP spid="45076" grpId="0"/>
    </p:bld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48FE65CB-EFD8-497D-A30A-093E20EACB0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Table&#10;&#10;Description automatically generated">
            <a:extLst>
              <a:ext uri="{FF2B5EF4-FFF2-40B4-BE49-F238E27FC236}">
                <a16:creationId xmlns:a16="http://schemas.microsoft.com/office/drawing/2014/main" id="{E4D30F17-E3F6-E24D-ACEE-06741D6284C3}"/>
              </a:ext>
            </a:extLst>
          </p:cNvPr>
          <p:cNvPicPr>
            <a:picLocks noChangeAspect="1"/>
          </p:cNvPicPr>
          <p:nvPr/>
        </p:nvPicPr>
        <p:blipFill>
          <a:blip r:embed="rId2"/>
          <a:stretch>
            <a:fillRect/>
          </a:stretch>
        </p:blipFill>
        <p:spPr>
          <a:xfrm>
            <a:off x="2180072" y="123320"/>
            <a:ext cx="6016336" cy="6611360"/>
          </a:xfrm>
          <a:prstGeom prst="roundRect">
            <a:avLst>
              <a:gd name="adj" fmla="val 2981"/>
            </a:avLst>
          </a:prstGeom>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pic>
      <p:pic>
        <p:nvPicPr>
          <p:cNvPr id="21" name="Picture 20">
            <a:extLst>
              <a:ext uri="{FF2B5EF4-FFF2-40B4-BE49-F238E27FC236}">
                <a16:creationId xmlns:a16="http://schemas.microsoft.com/office/drawing/2014/main" id="{E3265C2A-0A58-43AD-A406-8F4478E28758}"/>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408FA281-EC9A-0947-86CD-44D1DECC6215}"/>
              </a:ext>
            </a:extLst>
          </p:cNvPr>
          <p:cNvSpPr>
            <a:spLocks noGrp="1"/>
          </p:cNvSpPr>
          <p:nvPr>
            <p:ph type="title"/>
          </p:nvPr>
        </p:nvSpPr>
        <p:spPr>
          <a:xfrm>
            <a:off x="8196408" y="640831"/>
            <a:ext cx="3352128" cy="1573863"/>
          </a:xfrm>
        </p:spPr>
        <p:txBody>
          <a:bodyPr>
            <a:normAutofit/>
          </a:bodyPr>
          <a:lstStyle/>
          <a:p>
            <a:r>
              <a:rPr lang="en-US" dirty="0"/>
              <a:t>Explanation Genre Checklist</a:t>
            </a:r>
          </a:p>
        </p:txBody>
      </p:sp>
      <p:sp>
        <p:nvSpPr>
          <p:cNvPr id="9" name="Content Placeholder 8">
            <a:extLst>
              <a:ext uri="{FF2B5EF4-FFF2-40B4-BE49-F238E27FC236}">
                <a16:creationId xmlns:a16="http://schemas.microsoft.com/office/drawing/2014/main" id="{072FE0FC-AF1D-45C0-8651-8EEE2CBF10C5}"/>
              </a:ext>
            </a:extLst>
          </p:cNvPr>
          <p:cNvSpPr>
            <a:spLocks noGrp="1"/>
          </p:cNvSpPr>
          <p:nvPr>
            <p:ph idx="1"/>
          </p:nvPr>
        </p:nvSpPr>
        <p:spPr>
          <a:xfrm>
            <a:off x="8196408" y="2367092"/>
            <a:ext cx="3352128" cy="3881309"/>
          </a:xfrm>
        </p:spPr>
        <p:txBody>
          <a:bodyPr>
            <a:normAutofit/>
          </a:bodyPr>
          <a:lstStyle/>
          <a:p>
            <a:pPr marL="0" indent="0" algn="ctr">
              <a:buNone/>
            </a:pPr>
            <a:r>
              <a:rPr lang="en-US" sz="1800" dirty="0"/>
              <a:t>Remember to include…</a:t>
            </a:r>
          </a:p>
          <a:p>
            <a:pPr marL="0" indent="0" algn="ctr">
              <a:buNone/>
            </a:pPr>
            <a:r>
              <a:rPr lang="en-US" sz="1800" dirty="0"/>
              <a:t>Here is a tick list to help you see what you would need to include when writing an explanation text.</a:t>
            </a:r>
          </a:p>
        </p:txBody>
      </p:sp>
    </p:spTree>
    <p:extLst>
      <p:ext uri="{BB962C8B-B14F-4D97-AF65-F5344CB8AC3E}">
        <p14:creationId xmlns:p14="http://schemas.microsoft.com/office/powerpoint/2010/main" val="3153479667"/>
      </p:ext>
    </p:extLst>
  </p:cSld>
  <p:clrMapOvr>
    <a:masterClrMapping/>
  </p:clrMapOvr>
  <p:transition spd="slow">
    <p:pull dir="ru"/>
  </p:transition>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2758759-D749-1D4E-839B-AF0F390ABE04}"/>
              </a:ext>
            </a:extLst>
          </p:cNvPr>
          <p:cNvSpPr>
            <a:spLocks noGrp="1"/>
          </p:cNvSpPr>
          <p:nvPr>
            <p:ph type="title"/>
          </p:nvPr>
        </p:nvSpPr>
        <p:spPr>
          <a:xfrm>
            <a:off x="913775" y="618517"/>
            <a:ext cx="10364451" cy="1596177"/>
          </a:xfrm>
        </p:spPr>
        <p:txBody>
          <a:bodyPr>
            <a:normAutofit/>
          </a:bodyPr>
          <a:lstStyle/>
          <a:p>
            <a:r>
              <a:rPr lang="en-US" b="1" i="1" u="sng" dirty="0"/>
              <a:t>Challenge 2</a:t>
            </a:r>
          </a:p>
        </p:txBody>
      </p:sp>
      <p:graphicFrame>
        <p:nvGraphicFramePr>
          <p:cNvPr id="5" name="Content Placeholder 2">
            <a:extLst>
              <a:ext uri="{FF2B5EF4-FFF2-40B4-BE49-F238E27FC236}">
                <a16:creationId xmlns:a16="http://schemas.microsoft.com/office/drawing/2014/main" id="{6EB2B5BF-84AE-421E-9FD3-AE32EE4E3AC2}"/>
              </a:ext>
            </a:extLst>
          </p:cNvPr>
          <p:cNvGraphicFramePr>
            <a:graphicFrameLocks noGrp="1"/>
          </p:cNvGraphicFramePr>
          <p:nvPr>
            <p:ph idx="1"/>
            <p:extLst>
              <p:ext uri="{D42A27DB-BD31-4B8C-83A1-F6EECF244321}">
                <p14:modId xmlns:p14="http://schemas.microsoft.com/office/powerpoint/2010/main" val="2099234756"/>
              </p:ext>
            </p:extLst>
          </p:nvPr>
        </p:nvGraphicFramePr>
        <p:xfrm>
          <a:off x="914400" y="1416605"/>
          <a:ext cx="10363200" cy="30290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 name="Picture 6">
            <a:extLst>
              <a:ext uri="{FF2B5EF4-FFF2-40B4-BE49-F238E27FC236}">
                <a16:creationId xmlns:a16="http://schemas.microsoft.com/office/drawing/2014/main" id="{5713F06E-86BA-B44E-AE11-1E4041F5CC99}"/>
              </a:ext>
            </a:extLst>
          </p:cNvPr>
          <p:cNvPicPr>
            <a:picLocks noChangeAspect="1"/>
          </p:cNvPicPr>
          <p:nvPr/>
        </p:nvPicPr>
        <p:blipFill>
          <a:blip r:embed="rId7"/>
          <a:stretch>
            <a:fillRect/>
          </a:stretch>
        </p:blipFill>
        <p:spPr>
          <a:xfrm>
            <a:off x="8292741" y="4114670"/>
            <a:ext cx="2422883" cy="2662508"/>
          </a:xfrm>
          <a:prstGeom prst="rect">
            <a:avLst/>
          </a:prstGeom>
        </p:spPr>
      </p:pic>
      <p:pic>
        <p:nvPicPr>
          <p:cNvPr id="9" name="Picture 8" descr="Graphical user interface, text, application&#10;&#10;Description automatically generated">
            <a:extLst>
              <a:ext uri="{FF2B5EF4-FFF2-40B4-BE49-F238E27FC236}">
                <a16:creationId xmlns:a16="http://schemas.microsoft.com/office/drawing/2014/main" id="{C8B4ED3C-9883-004E-B56C-D7526E24195A}"/>
              </a:ext>
            </a:extLst>
          </p:cNvPr>
          <p:cNvPicPr>
            <a:picLocks noChangeAspect="1"/>
          </p:cNvPicPr>
          <p:nvPr/>
        </p:nvPicPr>
        <p:blipFill>
          <a:blip r:embed="rId8"/>
          <a:stretch>
            <a:fillRect/>
          </a:stretch>
        </p:blipFill>
        <p:spPr>
          <a:xfrm>
            <a:off x="409041" y="4099565"/>
            <a:ext cx="4051219" cy="1961643"/>
          </a:xfrm>
          <a:prstGeom prst="rect">
            <a:avLst/>
          </a:prstGeom>
        </p:spPr>
      </p:pic>
      <p:pic>
        <p:nvPicPr>
          <p:cNvPr id="11" name="Picture 10" descr="Shape&#10;&#10;Description automatically generated">
            <a:extLst>
              <a:ext uri="{FF2B5EF4-FFF2-40B4-BE49-F238E27FC236}">
                <a16:creationId xmlns:a16="http://schemas.microsoft.com/office/drawing/2014/main" id="{634F11DC-36A0-8F47-ABA5-C0B9D93AEDF9}"/>
              </a:ext>
            </a:extLst>
          </p:cNvPr>
          <p:cNvPicPr>
            <a:picLocks noChangeAspect="1"/>
          </p:cNvPicPr>
          <p:nvPr/>
        </p:nvPicPr>
        <p:blipFill>
          <a:blip r:embed="rId9"/>
          <a:stretch>
            <a:fillRect/>
          </a:stretch>
        </p:blipFill>
        <p:spPr>
          <a:xfrm>
            <a:off x="5068216" y="4114670"/>
            <a:ext cx="2149475" cy="1341650"/>
          </a:xfrm>
          <a:prstGeom prst="rect">
            <a:avLst/>
          </a:prstGeom>
        </p:spPr>
      </p:pic>
      <p:pic>
        <p:nvPicPr>
          <p:cNvPr id="13" name="Picture 12" descr="A picture containing carambola, pinwheel&#10;&#10;Description automatically generated">
            <a:extLst>
              <a:ext uri="{FF2B5EF4-FFF2-40B4-BE49-F238E27FC236}">
                <a16:creationId xmlns:a16="http://schemas.microsoft.com/office/drawing/2014/main" id="{9B482827-2443-B04F-A1AE-0AE3F648DA07}"/>
              </a:ext>
            </a:extLst>
          </p:cNvPr>
          <p:cNvPicPr>
            <a:picLocks noChangeAspect="1"/>
          </p:cNvPicPr>
          <p:nvPr/>
        </p:nvPicPr>
        <p:blipFill>
          <a:blip r:embed="rId10"/>
          <a:stretch>
            <a:fillRect/>
          </a:stretch>
        </p:blipFill>
        <p:spPr>
          <a:xfrm>
            <a:off x="5832474" y="2840497"/>
            <a:ext cx="527050" cy="527050"/>
          </a:xfrm>
          <a:prstGeom prst="rect">
            <a:avLst/>
          </a:prstGeom>
        </p:spPr>
      </p:pic>
      <p:pic>
        <p:nvPicPr>
          <p:cNvPr id="15" name="Picture 14" descr="A picture containing carambola, pinwheel&#10;&#10;Description automatically generated">
            <a:extLst>
              <a:ext uri="{FF2B5EF4-FFF2-40B4-BE49-F238E27FC236}">
                <a16:creationId xmlns:a16="http://schemas.microsoft.com/office/drawing/2014/main" id="{CB4AF639-A742-AF40-A446-D4055EAD9CE6}"/>
              </a:ext>
            </a:extLst>
          </p:cNvPr>
          <p:cNvPicPr>
            <a:picLocks noChangeAspect="1"/>
          </p:cNvPicPr>
          <p:nvPr/>
        </p:nvPicPr>
        <p:blipFill>
          <a:blip r:embed="rId10"/>
          <a:stretch>
            <a:fillRect/>
          </a:stretch>
        </p:blipFill>
        <p:spPr>
          <a:xfrm>
            <a:off x="8990692" y="2840497"/>
            <a:ext cx="527050" cy="527050"/>
          </a:xfrm>
          <a:prstGeom prst="rect">
            <a:avLst/>
          </a:prstGeom>
        </p:spPr>
      </p:pic>
      <p:pic>
        <p:nvPicPr>
          <p:cNvPr id="17" name="Picture 16" descr="A picture containing carambola, pinwheel&#10;&#10;Description automatically generated">
            <a:extLst>
              <a:ext uri="{FF2B5EF4-FFF2-40B4-BE49-F238E27FC236}">
                <a16:creationId xmlns:a16="http://schemas.microsoft.com/office/drawing/2014/main" id="{B3534F11-7291-7944-8ACB-374DEA8FD987}"/>
              </a:ext>
            </a:extLst>
          </p:cNvPr>
          <p:cNvPicPr>
            <a:picLocks noChangeAspect="1"/>
          </p:cNvPicPr>
          <p:nvPr/>
        </p:nvPicPr>
        <p:blipFill>
          <a:blip r:embed="rId10"/>
          <a:stretch>
            <a:fillRect/>
          </a:stretch>
        </p:blipFill>
        <p:spPr>
          <a:xfrm>
            <a:off x="9504182" y="2872323"/>
            <a:ext cx="495224" cy="495224"/>
          </a:xfrm>
          <a:prstGeom prst="rect">
            <a:avLst/>
          </a:prstGeom>
        </p:spPr>
      </p:pic>
    </p:spTree>
    <p:extLst>
      <p:ext uri="{BB962C8B-B14F-4D97-AF65-F5344CB8AC3E}">
        <p14:creationId xmlns:p14="http://schemas.microsoft.com/office/powerpoint/2010/main" val="1387872511"/>
      </p:ext>
    </p:extLst>
  </p:cSld>
  <p:clrMapOvr>
    <a:masterClrMapping/>
  </p:clrMapOvr>
  <p:transition spd="slow">
    <p:pull dir="ru"/>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D2EADB7C-461A-C042-A61A-6E9CF9D049C1}"/>
              </a:ext>
            </a:extLst>
          </p:cNvPr>
          <p:cNvPicPr>
            <a:picLocks noChangeAspect="1"/>
          </p:cNvPicPr>
          <p:nvPr/>
        </p:nvPicPr>
        <p:blipFill>
          <a:blip r:embed="rId2" cstate="print"/>
          <a:stretch>
            <a:fillRect/>
          </a:stretch>
        </p:blipFill>
        <p:spPr>
          <a:xfrm>
            <a:off x="2244726" y="1550988"/>
            <a:ext cx="2441575" cy="3454400"/>
          </a:xfrm>
          <a:prstGeom prst="rect">
            <a:avLst/>
          </a:prstGeom>
          <a:solidFill>
            <a:srgbClr val="FFFFFF"/>
          </a:solidFill>
          <a:ln>
            <a:solidFill>
              <a:schemeClr val="bg1">
                <a:lumMod val="75000"/>
              </a:schemeClr>
            </a:solidFill>
          </a:ln>
          <a:effectLst>
            <a:outerShdw blurRad="50800" dist="38100" dir="2700000" algn="tl" rotWithShape="0">
              <a:prstClr val="black">
                <a:alpha val="40000"/>
              </a:prstClr>
            </a:outerShdw>
          </a:effectLst>
        </p:spPr>
      </p:pic>
      <p:pic>
        <p:nvPicPr>
          <p:cNvPr id="5" name="Picture 4">
            <a:extLst>
              <a:ext uri="{FF2B5EF4-FFF2-40B4-BE49-F238E27FC236}">
                <a16:creationId xmlns:a16="http://schemas.microsoft.com/office/drawing/2014/main" id="{CEF83FFD-2B75-094A-B93E-29B272098D46}"/>
              </a:ext>
            </a:extLst>
          </p:cNvPr>
          <p:cNvPicPr>
            <a:picLocks noChangeAspect="1"/>
          </p:cNvPicPr>
          <p:nvPr/>
        </p:nvPicPr>
        <p:blipFill>
          <a:blip r:embed="rId3" cstate="print"/>
          <a:stretch>
            <a:fillRect/>
          </a:stretch>
        </p:blipFill>
        <p:spPr>
          <a:xfrm>
            <a:off x="4884739" y="1550988"/>
            <a:ext cx="2441575" cy="3454400"/>
          </a:xfrm>
          <a:prstGeom prst="rect">
            <a:avLst/>
          </a:prstGeom>
          <a:solidFill>
            <a:srgbClr val="FFFFFF"/>
          </a:solidFill>
          <a:ln>
            <a:solidFill>
              <a:schemeClr val="bg1">
                <a:lumMod val="75000"/>
              </a:schemeClr>
            </a:solidFill>
          </a:ln>
          <a:effectLst>
            <a:outerShdw blurRad="50800" dist="38100" dir="2700000" algn="tl" rotWithShape="0">
              <a:prstClr val="black">
                <a:alpha val="40000"/>
              </a:prstClr>
            </a:outerShdw>
          </a:effectLst>
        </p:spPr>
      </p:pic>
      <p:pic>
        <p:nvPicPr>
          <p:cNvPr id="6" name="Picture 5">
            <a:extLst>
              <a:ext uri="{FF2B5EF4-FFF2-40B4-BE49-F238E27FC236}">
                <a16:creationId xmlns:a16="http://schemas.microsoft.com/office/drawing/2014/main" id="{649C813C-B028-AE4A-92A6-0C77CB5932B1}"/>
              </a:ext>
            </a:extLst>
          </p:cNvPr>
          <p:cNvPicPr>
            <a:picLocks noChangeAspect="1"/>
          </p:cNvPicPr>
          <p:nvPr/>
        </p:nvPicPr>
        <p:blipFill>
          <a:blip r:embed="rId4" cstate="print"/>
          <a:stretch>
            <a:fillRect/>
          </a:stretch>
        </p:blipFill>
        <p:spPr>
          <a:xfrm>
            <a:off x="7524751" y="1550988"/>
            <a:ext cx="2441575" cy="3454400"/>
          </a:xfrm>
          <a:prstGeom prst="rect">
            <a:avLst/>
          </a:prstGeom>
          <a:solidFill>
            <a:srgbClr val="FFFFFF"/>
          </a:solidFill>
          <a:ln>
            <a:solidFill>
              <a:schemeClr val="bg1">
                <a:lumMod val="75000"/>
              </a:schemeClr>
            </a:solidFill>
          </a:ln>
          <a:effectLst>
            <a:outerShdw blurRad="50800" dist="38100" dir="2700000" algn="tl" rotWithShape="0">
              <a:prstClr val="black">
                <a:alpha val="40000"/>
              </a:prstClr>
            </a:outerShdw>
          </a:effectLst>
        </p:spPr>
      </p:pic>
    </p:spTree>
    <p:extLst>
      <p:ext uri="{BB962C8B-B14F-4D97-AF65-F5344CB8AC3E}">
        <p14:creationId xmlns:p14="http://schemas.microsoft.com/office/powerpoint/2010/main" val="285061501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1" name="TextBox 1">
            <a:extLst>
              <a:ext uri="{FF2B5EF4-FFF2-40B4-BE49-F238E27FC236}">
                <a16:creationId xmlns:a16="http://schemas.microsoft.com/office/drawing/2014/main" id="{C56131DF-4C3D-F044-B019-BEFE4547842F}"/>
              </a:ext>
            </a:extLst>
          </p:cNvPr>
          <p:cNvSpPr txBox="1">
            <a:spLocks noChangeArrowheads="1"/>
          </p:cNvSpPr>
          <p:nvPr/>
        </p:nvSpPr>
        <p:spPr bwMode="auto">
          <a:xfrm>
            <a:off x="2279650" y="627064"/>
            <a:ext cx="7632700" cy="23082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eaLnBrk="1" hangingPunct="1">
              <a:lnSpc>
                <a:spcPct val="100000"/>
              </a:lnSpc>
              <a:spcBef>
                <a:spcPct val="0"/>
              </a:spcBef>
              <a:buFontTx/>
              <a:buNone/>
            </a:pPr>
            <a:r>
              <a:rPr lang="en-GB" altLang="en-US" b="1">
                <a:solidFill>
                  <a:schemeClr val="tx1"/>
                </a:solidFill>
              </a:rPr>
              <a:t>How Do Materials Change State?</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a:solidFill>
                  <a:schemeClr val="tx1"/>
                </a:solidFill>
              </a:rPr>
              <a:t>Materials are made of tiny molecules (also known as particles) and can exist in three forms, which we classify as solids, liquids and gases. In scientific terms, these are called the three </a:t>
            </a:r>
            <a:r>
              <a:rPr lang="en-GB" altLang="en-US" b="1">
                <a:solidFill>
                  <a:schemeClr val="tx1"/>
                </a:solidFill>
              </a:rPr>
              <a:t>states of matter</a:t>
            </a:r>
            <a:r>
              <a:rPr lang="en-GB" altLang="en-US">
                <a:solidFill>
                  <a:schemeClr val="tx1"/>
                </a:solidFill>
              </a:rPr>
              <a:t>. Varying the temperature or pressure of a material’s surroundings affects its state.</a:t>
            </a:r>
          </a:p>
          <a:p>
            <a:pPr algn="ctr" eaLnBrk="1" hangingPunct="1">
              <a:lnSpc>
                <a:spcPct val="100000"/>
              </a:lnSpc>
              <a:spcBef>
                <a:spcPct val="0"/>
              </a:spcBef>
              <a:buFontTx/>
              <a:buNone/>
            </a:pPr>
            <a:endParaRPr lang="en-GB" altLang="en-US" b="1">
              <a:solidFill>
                <a:schemeClr val="tx1"/>
              </a:solidFill>
            </a:endParaRPr>
          </a:p>
          <a:p>
            <a:pPr algn="ctr" eaLnBrk="1" hangingPunct="1">
              <a:lnSpc>
                <a:spcPct val="100000"/>
              </a:lnSpc>
              <a:spcBef>
                <a:spcPct val="0"/>
              </a:spcBef>
              <a:buFontTx/>
              <a:buNone/>
            </a:pPr>
            <a:r>
              <a:rPr lang="en-GB" altLang="en-US" b="1">
                <a:solidFill>
                  <a:schemeClr val="tx1"/>
                </a:solidFill>
              </a:rPr>
              <a:t>The Three States of Matter</a:t>
            </a:r>
          </a:p>
        </p:txBody>
      </p:sp>
      <p:sp>
        <p:nvSpPr>
          <p:cNvPr id="10242" name="TextBox 1">
            <a:extLst>
              <a:ext uri="{FF2B5EF4-FFF2-40B4-BE49-F238E27FC236}">
                <a16:creationId xmlns:a16="http://schemas.microsoft.com/office/drawing/2014/main" id="{75E5523E-9A53-D842-9FAC-583069415033}"/>
              </a:ext>
            </a:extLst>
          </p:cNvPr>
          <p:cNvSpPr txBox="1">
            <a:spLocks noChangeArrowheads="1"/>
          </p:cNvSpPr>
          <p:nvPr/>
        </p:nvSpPr>
        <p:spPr bwMode="auto">
          <a:xfrm>
            <a:off x="2279650" y="2935288"/>
            <a:ext cx="76327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b="1">
                <a:solidFill>
                  <a:schemeClr val="tx1"/>
                </a:solidFill>
              </a:rPr>
              <a:t>•	Solid</a:t>
            </a:r>
          </a:p>
          <a:p>
            <a:pPr eaLnBrk="1" hangingPunct="1">
              <a:lnSpc>
                <a:spcPct val="100000"/>
              </a:lnSpc>
              <a:spcBef>
                <a:spcPct val="0"/>
              </a:spcBef>
              <a:buFontTx/>
              <a:buNone/>
            </a:pPr>
            <a:r>
              <a:rPr lang="en-GB" altLang="en-US">
                <a:solidFill>
                  <a:schemeClr val="tx1"/>
                </a:solidFill>
              </a:rPr>
              <a:t>In a solid, the molecules’ positions are quite rigid and they cannot move around much, if at all. As a result, solids (for example, ice) hold</a:t>
            </a:r>
            <a:br>
              <a:rPr lang="en-GB" altLang="en-US">
                <a:solidFill>
                  <a:schemeClr val="tx1"/>
                </a:solidFill>
              </a:rPr>
            </a:br>
            <a:r>
              <a:rPr lang="en-GB" altLang="en-US">
                <a:solidFill>
                  <a:schemeClr val="tx1"/>
                </a:solidFill>
              </a:rPr>
              <a:t>their shape.</a:t>
            </a:r>
          </a:p>
        </p:txBody>
      </p:sp>
      <p:pic>
        <p:nvPicPr>
          <p:cNvPr id="10243" name="Picture 2">
            <a:extLst>
              <a:ext uri="{FF2B5EF4-FFF2-40B4-BE49-F238E27FC236}">
                <a16:creationId xmlns:a16="http://schemas.microsoft.com/office/drawing/2014/main" id="{8702DA5A-CCF4-AB43-9B26-F25612CEAC4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719639" y="3962401"/>
            <a:ext cx="2555875" cy="20240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4" name="Rectangle 3">
            <a:extLst>
              <a:ext uri="{FF2B5EF4-FFF2-40B4-BE49-F238E27FC236}">
                <a16:creationId xmlns:a16="http://schemas.microsoft.com/office/drawing/2014/main" id="{5C59D979-1AC3-8E4F-9B67-2FEFC63580F9}"/>
              </a:ext>
            </a:extLst>
          </p:cNvPr>
          <p:cNvSpPr>
            <a:spLocks noChangeArrowheads="1"/>
          </p:cNvSpPr>
          <p:nvPr/>
        </p:nvSpPr>
        <p:spPr bwMode="auto">
          <a:xfrm>
            <a:off x="5043489" y="6035676"/>
            <a:ext cx="1936749"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sz="1400">
                <a:solidFill>
                  <a:schemeClr val="tx1"/>
                </a:solidFill>
              </a:rPr>
              <a:t>molecules within a solid</a:t>
            </a:r>
          </a:p>
        </p:txBody>
      </p:sp>
    </p:spTree>
    <p:extLst>
      <p:ext uri="{BB962C8B-B14F-4D97-AF65-F5344CB8AC3E}">
        <p14:creationId xmlns:p14="http://schemas.microsoft.com/office/powerpoint/2010/main" val="1412417186"/>
      </p:ext>
    </p:extLst>
  </p:cSld>
  <p:clrMapOvr>
    <a:masterClrMapping/>
  </p:clrMapOvr>
  <p:transition spd="slow"/>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5" name="TextBox 1">
            <a:extLst>
              <a:ext uri="{FF2B5EF4-FFF2-40B4-BE49-F238E27FC236}">
                <a16:creationId xmlns:a16="http://schemas.microsoft.com/office/drawing/2014/main" id="{574157E9-9846-FF49-BDEC-D50C47AA9C70}"/>
              </a:ext>
            </a:extLst>
          </p:cNvPr>
          <p:cNvSpPr txBox="1">
            <a:spLocks noChangeArrowheads="1"/>
          </p:cNvSpPr>
          <p:nvPr/>
        </p:nvSpPr>
        <p:spPr bwMode="auto">
          <a:xfrm>
            <a:off x="2279650" y="765175"/>
            <a:ext cx="76327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b="1">
                <a:solidFill>
                  <a:schemeClr val="tx1"/>
                </a:solidFill>
              </a:rPr>
              <a:t>•	Liquid</a:t>
            </a:r>
          </a:p>
          <a:p>
            <a:pPr eaLnBrk="1" hangingPunct="1">
              <a:lnSpc>
                <a:spcPct val="100000"/>
              </a:lnSpc>
              <a:spcBef>
                <a:spcPct val="0"/>
              </a:spcBef>
              <a:buFontTx/>
              <a:buNone/>
            </a:pPr>
            <a:r>
              <a:rPr lang="en-GB" altLang="en-US">
                <a:solidFill>
                  <a:schemeClr val="tx1"/>
                </a:solidFill>
              </a:rPr>
              <a:t>A liquid material (such as the water in a tap) has more loosely-packed molecules. Because they have more space, the particles can move around and the material flows to take up the shape of any container.</a:t>
            </a:r>
          </a:p>
        </p:txBody>
      </p:sp>
      <p:pic>
        <p:nvPicPr>
          <p:cNvPr id="11266" name="Picture 2">
            <a:extLst>
              <a:ext uri="{FF2B5EF4-FFF2-40B4-BE49-F238E27FC236}">
                <a16:creationId xmlns:a16="http://schemas.microsoft.com/office/drawing/2014/main" id="{F545C678-0B0E-0048-B114-22E4BA949B65}"/>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426744" y="2354263"/>
            <a:ext cx="3187700" cy="2555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267" name="Rectangle 3">
            <a:extLst>
              <a:ext uri="{FF2B5EF4-FFF2-40B4-BE49-F238E27FC236}">
                <a16:creationId xmlns:a16="http://schemas.microsoft.com/office/drawing/2014/main" id="{8A0BF9E6-48F9-AD4A-BACA-512AF2A79935}"/>
              </a:ext>
            </a:extLst>
          </p:cNvPr>
          <p:cNvSpPr>
            <a:spLocks noChangeArrowheads="1"/>
          </p:cNvSpPr>
          <p:nvPr/>
        </p:nvSpPr>
        <p:spPr bwMode="auto">
          <a:xfrm>
            <a:off x="4637088" y="5299075"/>
            <a:ext cx="2521844"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molecules within a liquid</a:t>
            </a:r>
          </a:p>
        </p:txBody>
      </p:sp>
    </p:spTree>
    <p:extLst>
      <p:ext uri="{BB962C8B-B14F-4D97-AF65-F5344CB8AC3E}">
        <p14:creationId xmlns:p14="http://schemas.microsoft.com/office/powerpoint/2010/main" val="1507796402"/>
      </p:ext>
    </p:extLst>
  </p:cSld>
  <p:clrMapOvr>
    <a:masterClrMapping/>
  </p:clrMapOvr>
  <p:transition spd="slow"/>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9" name="TextBox 1">
            <a:extLst>
              <a:ext uri="{FF2B5EF4-FFF2-40B4-BE49-F238E27FC236}">
                <a16:creationId xmlns:a16="http://schemas.microsoft.com/office/drawing/2014/main" id="{0E7714BB-57F9-184C-9689-7E97F31FEC7A}"/>
              </a:ext>
            </a:extLst>
          </p:cNvPr>
          <p:cNvSpPr txBox="1">
            <a:spLocks noChangeArrowheads="1"/>
          </p:cNvSpPr>
          <p:nvPr/>
        </p:nvSpPr>
        <p:spPr bwMode="auto">
          <a:xfrm>
            <a:off x="2279650" y="765175"/>
            <a:ext cx="7632700" cy="1200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b="1">
                <a:solidFill>
                  <a:schemeClr val="tx1"/>
                </a:solidFill>
              </a:rPr>
              <a:t>•	Gas</a:t>
            </a:r>
          </a:p>
          <a:p>
            <a:pPr eaLnBrk="1" hangingPunct="1">
              <a:lnSpc>
                <a:spcPct val="100000"/>
              </a:lnSpc>
              <a:spcBef>
                <a:spcPct val="0"/>
              </a:spcBef>
              <a:buFontTx/>
              <a:buNone/>
            </a:pPr>
            <a:r>
              <a:rPr lang="en-GB" altLang="en-US">
                <a:solidFill>
                  <a:schemeClr val="tx1"/>
                </a:solidFill>
              </a:rPr>
              <a:t>A gas’s molecules are spaced very widely apart and bounce around freely to occupy the available space. Consequently, they will spread out as far as possible and seem to disappear if they are not trapped in a container.</a:t>
            </a:r>
          </a:p>
        </p:txBody>
      </p:sp>
      <p:pic>
        <p:nvPicPr>
          <p:cNvPr id="12290" name="Picture 2">
            <a:extLst>
              <a:ext uri="{FF2B5EF4-FFF2-40B4-BE49-F238E27FC236}">
                <a16:creationId xmlns:a16="http://schemas.microsoft.com/office/drawing/2014/main" id="{E1384CF3-6D44-4D4B-ACF4-7BE7D13CE617}"/>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899025" y="2163764"/>
            <a:ext cx="2243138" cy="19764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1" name="Rectangle 3">
            <a:extLst>
              <a:ext uri="{FF2B5EF4-FFF2-40B4-BE49-F238E27FC236}">
                <a16:creationId xmlns:a16="http://schemas.microsoft.com/office/drawing/2014/main" id="{8DB4620E-3998-E640-86F3-302A7C3C5EFA}"/>
              </a:ext>
            </a:extLst>
          </p:cNvPr>
          <p:cNvSpPr>
            <a:spLocks noChangeArrowheads="1"/>
          </p:cNvSpPr>
          <p:nvPr/>
        </p:nvSpPr>
        <p:spPr bwMode="auto">
          <a:xfrm>
            <a:off x="4756150" y="4232275"/>
            <a:ext cx="229825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molecules within a gas</a:t>
            </a:r>
          </a:p>
        </p:txBody>
      </p:sp>
      <p:sp>
        <p:nvSpPr>
          <p:cNvPr id="12292" name="TextBox 1">
            <a:extLst>
              <a:ext uri="{FF2B5EF4-FFF2-40B4-BE49-F238E27FC236}">
                <a16:creationId xmlns:a16="http://schemas.microsoft.com/office/drawing/2014/main" id="{DAA0C970-E220-5841-9F0A-A0B5771E521F}"/>
              </a:ext>
            </a:extLst>
          </p:cNvPr>
          <p:cNvSpPr txBox="1">
            <a:spLocks noChangeArrowheads="1"/>
          </p:cNvSpPr>
          <p:nvPr/>
        </p:nvSpPr>
        <p:spPr bwMode="auto">
          <a:xfrm>
            <a:off x="2279650" y="4699001"/>
            <a:ext cx="7632700" cy="120032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Most materials, in everyday conditions, appear in only one state. However, many can possibly change between these three states according to alterations in their environment. For example, we can manipulate materials into changing states through the processes of heating and cooling.</a:t>
            </a:r>
          </a:p>
        </p:txBody>
      </p:sp>
    </p:spTree>
    <p:extLst>
      <p:ext uri="{BB962C8B-B14F-4D97-AF65-F5344CB8AC3E}">
        <p14:creationId xmlns:p14="http://schemas.microsoft.com/office/powerpoint/2010/main" val="433957371"/>
      </p:ext>
    </p:extLst>
  </p:cSld>
  <p:clrMapOvr>
    <a:masterClrMapping/>
  </p:clrMapOvr>
  <p:transition spd="slow"/>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TextBox 1">
            <a:extLst>
              <a:ext uri="{FF2B5EF4-FFF2-40B4-BE49-F238E27FC236}">
                <a16:creationId xmlns:a16="http://schemas.microsoft.com/office/drawing/2014/main" id="{33EC0B9D-A078-0846-8E3B-7B2D29536C63}"/>
              </a:ext>
            </a:extLst>
          </p:cNvPr>
          <p:cNvSpPr txBox="1">
            <a:spLocks noChangeArrowheads="1"/>
          </p:cNvSpPr>
          <p:nvPr/>
        </p:nvSpPr>
        <p:spPr bwMode="auto">
          <a:xfrm>
            <a:off x="2279650" y="765176"/>
            <a:ext cx="7632700" cy="4401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eaLnBrk="1" hangingPunct="1">
              <a:lnSpc>
                <a:spcPct val="100000"/>
              </a:lnSpc>
              <a:spcBef>
                <a:spcPct val="0"/>
              </a:spcBef>
              <a:buFontTx/>
              <a:buNone/>
            </a:pPr>
            <a:r>
              <a:rPr lang="en-GB" altLang="en-US" sz="2800" b="1" dirty="0">
                <a:solidFill>
                  <a:schemeClr val="tx1"/>
                </a:solidFill>
              </a:rPr>
              <a:t>Changing States</a:t>
            </a:r>
          </a:p>
          <a:p>
            <a:pPr algn="ctr" eaLnBrk="1" hangingPunct="1">
              <a:lnSpc>
                <a:spcPct val="100000"/>
              </a:lnSpc>
              <a:spcBef>
                <a:spcPct val="0"/>
              </a:spcBef>
              <a:buFontTx/>
              <a:buNone/>
            </a:pPr>
            <a:endParaRPr lang="en-GB" altLang="en-US" b="1" dirty="0">
              <a:solidFill>
                <a:schemeClr val="tx1"/>
              </a:solidFill>
            </a:endParaRPr>
          </a:p>
          <a:p>
            <a:pPr eaLnBrk="1" hangingPunct="1">
              <a:lnSpc>
                <a:spcPct val="100000"/>
              </a:lnSpc>
              <a:spcBef>
                <a:spcPct val="0"/>
              </a:spcBef>
              <a:buFontTx/>
              <a:buNone/>
            </a:pPr>
            <a:r>
              <a:rPr lang="en-GB" altLang="en-US" b="1" dirty="0">
                <a:solidFill>
                  <a:schemeClr val="tx1"/>
                </a:solidFill>
              </a:rPr>
              <a:t>•	Evaporation</a:t>
            </a:r>
          </a:p>
          <a:p>
            <a:pPr eaLnBrk="1" hangingPunct="1">
              <a:lnSpc>
                <a:spcPct val="100000"/>
              </a:lnSpc>
              <a:spcBef>
                <a:spcPct val="0"/>
              </a:spcBef>
              <a:buFontTx/>
              <a:buNone/>
            </a:pPr>
            <a:r>
              <a:rPr lang="en-GB" altLang="en-US" dirty="0">
                <a:solidFill>
                  <a:schemeClr val="tx1"/>
                </a:solidFill>
              </a:rPr>
              <a:t>Evaporation refers to the process of a liquid gradually turning into a gas (vapour) at its surface as it is gently warmed by air currents. This is how water from the oceans becomes the water vapour in the air. </a:t>
            </a:r>
          </a:p>
          <a:p>
            <a:pPr eaLnBrk="1" hangingPunct="1">
              <a:lnSpc>
                <a:spcPct val="100000"/>
              </a:lnSpc>
              <a:spcBef>
                <a:spcPct val="0"/>
              </a:spcBef>
              <a:buFontTx/>
              <a:buNone/>
            </a:pPr>
            <a:endParaRPr lang="en-GB" altLang="en-US" dirty="0">
              <a:solidFill>
                <a:schemeClr val="tx1"/>
              </a:solidFill>
            </a:endParaRPr>
          </a:p>
          <a:p>
            <a:pPr eaLnBrk="1" hangingPunct="1">
              <a:lnSpc>
                <a:spcPct val="100000"/>
              </a:lnSpc>
              <a:spcBef>
                <a:spcPct val="0"/>
              </a:spcBef>
              <a:buFontTx/>
              <a:buNone/>
            </a:pPr>
            <a:r>
              <a:rPr lang="en-GB" altLang="en-US" b="1" dirty="0">
                <a:solidFill>
                  <a:schemeClr val="tx1"/>
                </a:solidFill>
              </a:rPr>
              <a:t>•	Condensation</a:t>
            </a:r>
          </a:p>
          <a:p>
            <a:pPr eaLnBrk="1" hangingPunct="1">
              <a:lnSpc>
                <a:spcPct val="100000"/>
              </a:lnSpc>
              <a:spcBef>
                <a:spcPct val="0"/>
              </a:spcBef>
              <a:buFontTx/>
              <a:buNone/>
            </a:pPr>
            <a:r>
              <a:rPr lang="en-GB" altLang="en-US" dirty="0">
                <a:solidFill>
                  <a:schemeClr val="tx1"/>
                </a:solidFill>
              </a:rPr>
              <a:t>Condensation is the scientific term for the process of a gas turning into a liquid, which happens when it is cooled. An example of this is when water vapour – the gas form of water – cools and returns to its liquid state. It is possible to see this process if water is boiled in a kettle. As the boiling water vapour from the spout meets cooler air, it condenses and becomes microscopic droplets – steam. If the steam then touches a cold surface such as a mirror, these droplets come together and the water reverts to its liquid state, dripping from the mirror</a:t>
            </a:r>
            <a:r>
              <a:rPr lang="en-GB" altLang="en-US" b="1" dirty="0">
                <a:solidFill>
                  <a:schemeClr val="tx1"/>
                </a:solidFill>
              </a:rPr>
              <a:t>. </a:t>
            </a:r>
            <a:endParaRPr lang="en-GB" altLang="en-US" dirty="0">
              <a:solidFill>
                <a:schemeClr val="tx1"/>
              </a:solidFill>
            </a:endParaRPr>
          </a:p>
        </p:txBody>
      </p:sp>
    </p:spTree>
    <p:extLst>
      <p:ext uri="{BB962C8B-B14F-4D97-AF65-F5344CB8AC3E}">
        <p14:creationId xmlns:p14="http://schemas.microsoft.com/office/powerpoint/2010/main" val="3606847068"/>
      </p:ext>
    </p:extLst>
  </p:cSld>
  <p:clrMapOvr>
    <a:masterClrMapping/>
  </p:clrMapOvr>
  <p:transition spd="slow"/>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7" name="TextBox 1">
            <a:extLst>
              <a:ext uri="{FF2B5EF4-FFF2-40B4-BE49-F238E27FC236}">
                <a16:creationId xmlns:a16="http://schemas.microsoft.com/office/drawing/2014/main" id="{E38E6585-587A-C649-A156-394EE6C9EE08}"/>
              </a:ext>
            </a:extLst>
          </p:cNvPr>
          <p:cNvSpPr txBox="1">
            <a:spLocks noChangeArrowheads="1"/>
          </p:cNvSpPr>
          <p:nvPr/>
        </p:nvSpPr>
        <p:spPr bwMode="auto">
          <a:xfrm>
            <a:off x="2328863" y="823913"/>
            <a:ext cx="7632700" cy="397031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b="1">
                <a:solidFill>
                  <a:schemeClr val="tx1"/>
                </a:solidFill>
              </a:rPr>
              <a:t>•	Boiling </a:t>
            </a:r>
          </a:p>
          <a:p>
            <a:pPr eaLnBrk="1" hangingPunct="1">
              <a:lnSpc>
                <a:spcPct val="100000"/>
              </a:lnSpc>
              <a:spcBef>
                <a:spcPct val="0"/>
              </a:spcBef>
              <a:buFontTx/>
              <a:buNone/>
            </a:pPr>
            <a:r>
              <a:rPr lang="en-GB" altLang="en-US">
                <a:solidFill>
                  <a:schemeClr val="tx1"/>
                </a:solidFill>
              </a:rPr>
              <a:t>When a liquid is heated to its boiling point, it turns immediately into a vapour. Each liquid has a different boiling point. Water boils at 100°C. The material nitrogen, which is a naturally occurring as a gas, boils at almost -200°C! When water boils, it returns from its liquid state into water vapour. Steam, which is what we see above a boiling kettle’s spout, is a mixture of water vapour and tiny droplets of water. </a:t>
            </a:r>
          </a:p>
          <a:p>
            <a:pPr eaLnBrk="1" hangingPunct="1">
              <a:lnSpc>
                <a:spcPct val="100000"/>
              </a:lnSpc>
              <a:spcBef>
                <a:spcPct val="0"/>
              </a:spcBef>
              <a:buFontTx/>
              <a:buNone/>
            </a:pPr>
            <a:endParaRPr lang="en-GB" altLang="en-US">
              <a:solidFill>
                <a:schemeClr val="tx1"/>
              </a:solidFill>
            </a:endParaRPr>
          </a:p>
          <a:p>
            <a:pPr eaLnBrk="1" hangingPunct="1">
              <a:lnSpc>
                <a:spcPct val="100000"/>
              </a:lnSpc>
              <a:spcBef>
                <a:spcPct val="0"/>
              </a:spcBef>
              <a:buFontTx/>
              <a:buNone/>
            </a:pPr>
            <a:r>
              <a:rPr lang="en-GB" altLang="en-US" b="1">
                <a:solidFill>
                  <a:schemeClr val="tx1"/>
                </a:solidFill>
              </a:rPr>
              <a:t>•	Freezing</a:t>
            </a:r>
          </a:p>
          <a:p>
            <a:pPr eaLnBrk="1" hangingPunct="1">
              <a:lnSpc>
                <a:spcPct val="100000"/>
              </a:lnSpc>
              <a:spcBef>
                <a:spcPct val="0"/>
              </a:spcBef>
              <a:buFontTx/>
              <a:buNone/>
            </a:pPr>
            <a:r>
              <a:rPr lang="en-GB" altLang="en-US">
                <a:solidFill>
                  <a:schemeClr val="tx1"/>
                </a:solidFill>
              </a:rPr>
              <a:t>In order to turn a liquid into a solid, it must be cooled, causing the molecules to slow down and assume a fixed position. When water is cooled down to 0°C, it solidifies (turns to ice). Interestingly, ice is the only solid that is less dense than its liquid form and therefore floats in water. Why not try it with an ice cube in your next glass of water to see? </a:t>
            </a:r>
          </a:p>
        </p:txBody>
      </p:sp>
    </p:spTree>
    <p:extLst>
      <p:ext uri="{BB962C8B-B14F-4D97-AF65-F5344CB8AC3E}">
        <p14:creationId xmlns:p14="http://schemas.microsoft.com/office/powerpoint/2010/main" val="879889031"/>
      </p:ext>
    </p:extLst>
  </p:cSld>
  <p:clrMapOvr>
    <a:masterClrMapping/>
  </p:clrMapOvr>
  <p:transition spd="slow"/>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1" name="TextBox 1">
            <a:extLst>
              <a:ext uri="{FF2B5EF4-FFF2-40B4-BE49-F238E27FC236}">
                <a16:creationId xmlns:a16="http://schemas.microsoft.com/office/drawing/2014/main" id="{7243A9B2-B294-0040-A1AE-F34C5C6E657A}"/>
              </a:ext>
            </a:extLst>
          </p:cNvPr>
          <p:cNvSpPr txBox="1">
            <a:spLocks noChangeArrowheads="1"/>
          </p:cNvSpPr>
          <p:nvPr/>
        </p:nvSpPr>
        <p:spPr bwMode="auto">
          <a:xfrm>
            <a:off x="2328863" y="823914"/>
            <a:ext cx="7632700" cy="2031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b="1">
                <a:solidFill>
                  <a:schemeClr val="tx1"/>
                </a:solidFill>
              </a:rPr>
              <a:t>•	Melting</a:t>
            </a:r>
          </a:p>
          <a:p>
            <a:pPr eaLnBrk="1" hangingPunct="1">
              <a:lnSpc>
                <a:spcPct val="100000"/>
              </a:lnSpc>
              <a:spcBef>
                <a:spcPct val="0"/>
              </a:spcBef>
              <a:buFontTx/>
              <a:buNone/>
            </a:pPr>
            <a:r>
              <a:rPr lang="en-GB" altLang="en-US">
                <a:solidFill>
                  <a:schemeClr val="tx1"/>
                </a:solidFill>
              </a:rPr>
              <a:t>Melting means heating a solid until the molecules can move about again, which will turn it into a liquid. Just like boiling points, each material has its own melting point, although these may vary drastically. For instance, chocolate will melt at a relatively low temperature. You could try to refrigerate a chocolate button then hold it in your hand and see what happens. Other materials, such as gold, require very high temperatures of over 1000°C!</a:t>
            </a:r>
          </a:p>
        </p:txBody>
      </p:sp>
      <p:pic>
        <p:nvPicPr>
          <p:cNvPr id="15362" name="Picture 1">
            <a:extLst>
              <a:ext uri="{FF2B5EF4-FFF2-40B4-BE49-F238E27FC236}">
                <a16:creationId xmlns:a16="http://schemas.microsoft.com/office/drawing/2014/main" id="{49D2F97C-FB99-1948-BB78-818F149C017E}"/>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328863" y="-517525"/>
            <a:ext cx="7256462" cy="10261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Rectangle 2">
            <a:extLst>
              <a:ext uri="{FF2B5EF4-FFF2-40B4-BE49-F238E27FC236}">
                <a16:creationId xmlns:a16="http://schemas.microsoft.com/office/drawing/2014/main" id="{5C95CB84-294B-BA46-8FF5-6FA1257A1772}"/>
              </a:ext>
            </a:extLst>
          </p:cNvPr>
          <p:cNvSpPr>
            <a:spLocks noChangeArrowheads="1"/>
          </p:cNvSpPr>
          <p:nvPr/>
        </p:nvSpPr>
        <p:spPr bwMode="auto">
          <a:xfrm>
            <a:off x="3859213" y="5976939"/>
            <a:ext cx="4572000" cy="3063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algn="ctr" eaLnBrk="1" hangingPunct="1">
              <a:lnSpc>
                <a:spcPct val="100000"/>
              </a:lnSpc>
              <a:spcBef>
                <a:spcPct val="0"/>
              </a:spcBef>
              <a:buFontTx/>
              <a:buNone/>
            </a:pPr>
            <a:r>
              <a:rPr lang="en-GB" altLang="en-US" sz="1400">
                <a:solidFill>
                  <a:schemeClr val="tx1"/>
                </a:solidFill>
              </a:rPr>
              <a:t>A diagram to show the cycle of the states of matter</a:t>
            </a:r>
          </a:p>
        </p:txBody>
      </p:sp>
    </p:spTree>
    <p:extLst>
      <p:ext uri="{BB962C8B-B14F-4D97-AF65-F5344CB8AC3E}">
        <p14:creationId xmlns:p14="http://schemas.microsoft.com/office/powerpoint/2010/main" val="2828773744"/>
      </p:ext>
    </p:extLst>
  </p:cSld>
  <p:clrMapOvr>
    <a:masterClrMapping/>
  </p:clrMapOvr>
  <p:transition spd="slow"/>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TextBox 1">
            <a:extLst>
              <a:ext uri="{FF2B5EF4-FFF2-40B4-BE49-F238E27FC236}">
                <a16:creationId xmlns:a16="http://schemas.microsoft.com/office/drawing/2014/main" id="{1016B6B3-EA63-CC4C-A4E4-0F4030BDA5BC}"/>
              </a:ext>
            </a:extLst>
          </p:cNvPr>
          <p:cNvSpPr txBox="1">
            <a:spLocks noChangeArrowheads="1"/>
          </p:cNvSpPr>
          <p:nvPr/>
        </p:nvSpPr>
        <p:spPr bwMode="auto">
          <a:xfrm>
            <a:off x="2328863" y="823914"/>
            <a:ext cx="7632700" cy="1754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2" charset="77"/>
                <a:ea typeface="Sassoon Infant Rg" panose="02000803050000020003" pitchFamily="2" charset="0"/>
                <a:cs typeface="Sassoon Infant Rg" panose="02000803050000020003" pitchFamily="2"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2" charset="77"/>
                <a:ea typeface="Sassoon Infant Rg" panose="02000803050000020003" pitchFamily="2" charset="0"/>
                <a:cs typeface="Sassoon Infant Rg" panose="02000803050000020003" pitchFamily="2"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2" charset="77"/>
                <a:ea typeface="Sassoon Infant Rg" panose="02000803050000020003" pitchFamily="2" charset="0"/>
                <a:cs typeface="Sassoon Infant Rg" panose="02000803050000020003" pitchFamily="2" charset="0"/>
              </a:defRPr>
            </a:lvl9pPr>
          </a:lstStyle>
          <a:p>
            <a:pPr eaLnBrk="1" hangingPunct="1">
              <a:lnSpc>
                <a:spcPct val="100000"/>
              </a:lnSpc>
              <a:spcBef>
                <a:spcPct val="0"/>
              </a:spcBef>
              <a:buFontTx/>
              <a:buNone/>
            </a:pPr>
            <a:r>
              <a:rPr lang="en-GB" altLang="en-US">
                <a:solidFill>
                  <a:schemeClr val="tx1"/>
                </a:solidFill>
              </a:rPr>
              <a:t>Materials can appear naturally at different states depending on their environment. Otherwise, we have to deliberately alter the temperature or pressure to force materials into changing state. There are a number of different ways we can utilise changing the state of a material, such as freezing food to keep it fresh, boiling water to purify it for drinking or melting gold to form it into jewellery.</a:t>
            </a:r>
          </a:p>
        </p:txBody>
      </p:sp>
    </p:spTree>
    <p:extLst>
      <p:ext uri="{BB962C8B-B14F-4D97-AF65-F5344CB8AC3E}">
        <p14:creationId xmlns:p14="http://schemas.microsoft.com/office/powerpoint/2010/main" val="1977836473"/>
      </p:ext>
    </p:extLst>
  </p:cSld>
  <p:clrMapOvr>
    <a:masterClrMapping/>
  </p:clrMapOvr>
  <p:transition spd="slow"/>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Text Box 2">
            <a:extLst>
              <a:ext uri="{FF2B5EF4-FFF2-40B4-BE49-F238E27FC236}">
                <a16:creationId xmlns:a16="http://schemas.microsoft.com/office/drawing/2014/main" id="{9D1DDF8F-426B-B94C-98A2-B57BB3911F34}"/>
              </a:ext>
            </a:extLst>
          </p:cNvPr>
          <p:cNvSpPr txBox="1">
            <a:spLocks noChangeArrowheads="1"/>
          </p:cNvSpPr>
          <p:nvPr/>
        </p:nvSpPr>
        <p:spPr bwMode="auto">
          <a:xfrm>
            <a:off x="2133600" y="457201"/>
            <a:ext cx="8001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a:defRPr/>
            </a:pPr>
            <a:r>
              <a:rPr lang="en-GB" sz="4000">
                <a:solidFill>
                  <a:srgbClr val="990000"/>
                </a:solidFill>
                <a:effectLst>
                  <a:outerShdw blurRad="38100" dist="38100" dir="2700000" algn="tl">
                    <a:srgbClr val="000000"/>
                  </a:outerShdw>
                </a:effectLst>
              </a:rPr>
              <a:t>Reversible effects</a:t>
            </a:r>
          </a:p>
        </p:txBody>
      </p:sp>
      <p:grpSp>
        <p:nvGrpSpPr>
          <p:cNvPr id="13315" name="Group 26">
            <a:extLst>
              <a:ext uri="{FF2B5EF4-FFF2-40B4-BE49-F238E27FC236}">
                <a16:creationId xmlns:a16="http://schemas.microsoft.com/office/drawing/2014/main" id="{BCC4BEA1-109A-6649-B7FB-E6089FD60556}"/>
              </a:ext>
            </a:extLst>
          </p:cNvPr>
          <p:cNvGrpSpPr>
            <a:grpSpLocks/>
          </p:cNvGrpSpPr>
          <p:nvPr/>
        </p:nvGrpSpPr>
        <p:grpSpPr bwMode="auto">
          <a:xfrm>
            <a:off x="3361531" y="1550988"/>
            <a:ext cx="5545138" cy="2271713"/>
            <a:chOff x="1156" y="1616"/>
            <a:chExt cx="3493" cy="1431"/>
          </a:xfrm>
        </p:grpSpPr>
        <p:sp>
          <p:nvSpPr>
            <p:cNvPr id="13318" name="Oval 5">
              <a:extLst>
                <a:ext uri="{FF2B5EF4-FFF2-40B4-BE49-F238E27FC236}">
                  <a16:creationId xmlns:a16="http://schemas.microsoft.com/office/drawing/2014/main" id="{B7048315-A330-4D43-A2A8-C87DC84DC25F}"/>
                </a:ext>
              </a:extLst>
            </p:cNvPr>
            <p:cNvSpPr>
              <a:spLocks noChangeArrowheads="1"/>
            </p:cNvSpPr>
            <p:nvPr/>
          </p:nvSpPr>
          <p:spPr bwMode="auto">
            <a:xfrm>
              <a:off x="2472" y="1888"/>
              <a:ext cx="880" cy="816"/>
            </a:xfrm>
            <a:prstGeom prst="ellipse">
              <a:avLst/>
            </a:prstGeom>
            <a:noFill/>
            <a:ln w="571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endParaRPr lang="en-US" altLang="en-US"/>
            </a:p>
          </p:txBody>
        </p:sp>
        <p:sp>
          <p:nvSpPr>
            <p:cNvPr id="13319" name="Oval 8">
              <a:extLst>
                <a:ext uri="{FF2B5EF4-FFF2-40B4-BE49-F238E27FC236}">
                  <a16:creationId xmlns:a16="http://schemas.microsoft.com/office/drawing/2014/main" id="{8E889FCC-0504-D34D-8706-E33557880112}"/>
                </a:ext>
              </a:extLst>
            </p:cNvPr>
            <p:cNvSpPr>
              <a:spLocks noChangeArrowheads="1"/>
            </p:cNvSpPr>
            <p:nvPr/>
          </p:nvSpPr>
          <p:spPr bwMode="auto">
            <a:xfrm>
              <a:off x="1156" y="1888"/>
              <a:ext cx="827" cy="816"/>
            </a:xfrm>
            <a:prstGeom prst="ellipse">
              <a:avLst/>
            </a:prstGeom>
            <a:noFill/>
            <a:ln w="571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endParaRPr lang="en-US" altLang="en-US"/>
            </a:p>
          </p:txBody>
        </p:sp>
        <p:sp>
          <p:nvSpPr>
            <p:cNvPr id="13320" name="Oval 12">
              <a:extLst>
                <a:ext uri="{FF2B5EF4-FFF2-40B4-BE49-F238E27FC236}">
                  <a16:creationId xmlns:a16="http://schemas.microsoft.com/office/drawing/2014/main" id="{477A4F86-FDBA-FC44-9BC0-825A450C7018}"/>
                </a:ext>
              </a:extLst>
            </p:cNvPr>
            <p:cNvSpPr>
              <a:spLocks noChangeArrowheads="1"/>
            </p:cNvSpPr>
            <p:nvPr/>
          </p:nvSpPr>
          <p:spPr bwMode="auto">
            <a:xfrm>
              <a:off x="3833" y="1888"/>
              <a:ext cx="816" cy="816"/>
            </a:xfrm>
            <a:prstGeom prst="ellipse">
              <a:avLst/>
            </a:prstGeom>
            <a:noFill/>
            <a:ln w="57150">
              <a:solidFill>
                <a:schemeClr val="tx1"/>
              </a:solidFill>
              <a:round/>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endParaRPr lang="en-US" altLang="en-US"/>
            </a:p>
          </p:txBody>
        </p:sp>
        <p:grpSp>
          <p:nvGrpSpPr>
            <p:cNvPr id="13321" name="Group 24">
              <a:extLst>
                <a:ext uri="{FF2B5EF4-FFF2-40B4-BE49-F238E27FC236}">
                  <a16:creationId xmlns:a16="http://schemas.microsoft.com/office/drawing/2014/main" id="{BDA853F1-FE58-D245-AB06-93944A64BDC7}"/>
                </a:ext>
              </a:extLst>
            </p:cNvPr>
            <p:cNvGrpSpPr>
              <a:grpSpLocks/>
            </p:cNvGrpSpPr>
            <p:nvPr/>
          </p:nvGrpSpPr>
          <p:grpSpPr bwMode="auto">
            <a:xfrm>
              <a:off x="1837" y="1616"/>
              <a:ext cx="725" cy="1386"/>
              <a:chOff x="1837" y="1616"/>
              <a:chExt cx="725" cy="1386"/>
            </a:xfrm>
          </p:grpSpPr>
          <p:sp>
            <p:nvSpPr>
              <p:cNvPr id="13325" name="Freeform 20">
                <a:extLst>
                  <a:ext uri="{FF2B5EF4-FFF2-40B4-BE49-F238E27FC236}">
                    <a16:creationId xmlns:a16="http://schemas.microsoft.com/office/drawing/2014/main" id="{3904C4BD-6A4A-8540-8EAE-C025834C6034}"/>
                  </a:ext>
                </a:extLst>
              </p:cNvPr>
              <p:cNvSpPr>
                <a:spLocks/>
              </p:cNvSpPr>
              <p:nvPr/>
            </p:nvSpPr>
            <p:spPr bwMode="auto">
              <a:xfrm>
                <a:off x="1837" y="1616"/>
                <a:ext cx="725" cy="233"/>
              </a:xfrm>
              <a:custGeom>
                <a:avLst/>
                <a:gdLst>
                  <a:gd name="T0" fmla="*/ 0 w 725"/>
                  <a:gd name="T1" fmla="*/ 181 h 181"/>
                  <a:gd name="T2" fmla="*/ 363 w 725"/>
                  <a:gd name="T3" fmla="*/ 0 h 181"/>
                  <a:gd name="T4" fmla="*/ 725 w 725"/>
                  <a:gd name="T5" fmla="*/ 181 h 181"/>
                  <a:gd name="T6" fmla="*/ 0 60000 65536"/>
                  <a:gd name="T7" fmla="*/ 0 60000 65536"/>
                  <a:gd name="T8" fmla="*/ 0 60000 65536"/>
                </a:gdLst>
                <a:ahLst/>
                <a:cxnLst>
                  <a:cxn ang="T6">
                    <a:pos x="T0" y="T1"/>
                  </a:cxn>
                  <a:cxn ang="T7">
                    <a:pos x="T2" y="T3"/>
                  </a:cxn>
                  <a:cxn ang="T8">
                    <a:pos x="T4" y="T5"/>
                  </a:cxn>
                </a:cxnLst>
                <a:rect l="0" t="0" r="r" b="b"/>
                <a:pathLst>
                  <a:path w="725" h="181">
                    <a:moveTo>
                      <a:pt x="0" y="181"/>
                    </a:moveTo>
                    <a:cubicBezTo>
                      <a:pt x="121" y="90"/>
                      <a:pt x="242" y="0"/>
                      <a:pt x="363" y="0"/>
                    </a:cubicBezTo>
                    <a:cubicBezTo>
                      <a:pt x="484" y="0"/>
                      <a:pt x="665" y="151"/>
                      <a:pt x="725" y="181"/>
                    </a:cubicBezTo>
                  </a:path>
                </a:pathLst>
              </a:custGeom>
              <a:noFill/>
              <a:ln w="76200" cap="flat" cmpd="sng">
                <a:solidFill>
                  <a:schemeClr val="tx1"/>
                </a:solidFill>
                <a:prstDash val="solid"/>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13326" name="Freeform 22">
                <a:extLst>
                  <a:ext uri="{FF2B5EF4-FFF2-40B4-BE49-F238E27FC236}">
                    <a16:creationId xmlns:a16="http://schemas.microsoft.com/office/drawing/2014/main" id="{12AD66D8-A8DC-FE43-A374-C81225168C01}"/>
                  </a:ext>
                </a:extLst>
              </p:cNvPr>
              <p:cNvSpPr>
                <a:spLocks/>
              </p:cNvSpPr>
              <p:nvPr/>
            </p:nvSpPr>
            <p:spPr bwMode="auto">
              <a:xfrm rot="11000035">
                <a:off x="1837" y="2769"/>
                <a:ext cx="725" cy="233"/>
              </a:xfrm>
              <a:custGeom>
                <a:avLst/>
                <a:gdLst>
                  <a:gd name="T0" fmla="*/ 0 w 725"/>
                  <a:gd name="T1" fmla="*/ 181 h 181"/>
                  <a:gd name="T2" fmla="*/ 363 w 725"/>
                  <a:gd name="T3" fmla="*/ 0 h 181"/>
                  <a:gd name="T4" fmla="*/ 725 w 725"/>
                  <a:gd name="T5" fmla="*/ 181 h 181"/>
                  <a:gd name="T6" fmla="*/ 0 60000 65536"/>
                  <a:gd name="T7" fmla="*/ 0 60000 65536"/>
                  <a:gd name="T8" fmla="*/ 0 60000 65536"/>
                </a:gdLst>
                <a:ahLst/>
                <a:cxnLst>
                  <a:cxn ang="T6">
                    <a:pos x="T0" y="T1"/>
                  </a:cxn>
                  <a:cxn ang="T7">
                    <a:pos x="T2" y="T3"/>
                  </a:cxn>
                  <a:cxn ang="T8">
                    <a:pos x="T4" y="T5"/>
                  </a:cxn>
                </a:cxnLst>
                <a:rect l="0" t="0" r="r" b="b"/>
                <a:pathLst>
                  <a:path w="725" h="181">
                    <a:moveTo>
                      <a:pt x="0" y="181"/>
                    </a:moveTo>
                    <a:cubicBezTo>
                      <a:pt x="121" y="90"/>
                      <a:pt x="242" y="0"/>
                      <a:pt x="363" y="0"/>
                    </a:cubicBezTo>
                    <a:cubicBezTo>
                      <a:pt x="484" y="0"/>
                      <a:pt x="665" y="151"/>
                      <a:pt x="725" y="181"/>
                    </a:cubicBezTo>
                  </a:path>
                </a:pathLst>
              </a:custGeom>
              <a:noFill/>
              <a:ln w="76200" cap="flat" cmpd="sng">
                <a:solidFill>
                  <a:schemeClr val="tx1"/>
                </a:solidFill>
                <a:prstDash val="solid"/>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grpSp>
        <p:grpSp>
          <p:nvGrpSpPr>
            <p:cNvPr id="13322" name="Group 25">
              <a:extLst>
                <a:ext uri="{FF2B5EF4-FFF2-40B4-BE49-F238E27FC236}">
                  <a16:creationId xmlns:a16="http://schemas.microsoft.com/office/drawing/2014/main" id="{1328DA92-B725-3043-A5C3-8E76C2C4F935}"/>
                </a:ext>
              </a:extLst>
            </p:cNvPr>
            <p:cNvGrpSpPr>
              <a:grpSpLocks/>
            </p:cNvGrpSpPr>
            <p:nvPr/>
          </p:nvGrpSpPr>
          <p:grpSpPr bwMode="auto">
            <a:xfrm>
              <a:off x="3198" y="1616"/>
              <a:ext cx="770" cy="1431"/>
              <a:chOff x="3198" y="1616"/>
              <a:chExt cx="770" cy="1431"/>
            </a:xfrm>
          </p:grpSpPr>
          <p:sp>
            <p:nvSpPr>
              <p:cNvPr id="13323" name="Freeform 21">
                <a:extLst>
                  <a:ext uri="{FF2B5EF4-FFF2-40B4-BE49-F238E27FC236}">
                    <a16:creationId xmlns:a16="http://schemas.microsoft.com/office/drawing/2014/main" id="{010A6ADF-4BE7-EF4C-A959-36A75E66AB31}"/>
                  </a:ext>
                </a:extLst>
              </p:cNvPr>
              <p:cNvSpPr>
                <a:spLocks/>
              </p:cNvSpPr>
              <p:nvPr/>
            </p:nvSpPr>
            <p:spPr bwMode="auto">
              <a:xfrm>
                <a:off x="3198" y="1616"/>
                <a:ext cx="725" cy="233"/>
              </a:xfrm>
              <a:custGeom>
                <a:avLst/>
                <a:gdLst>
                  <a:gd name="T0" fmla="*/ 0 w 725"/>
                  <a:gd name="T1" fmla="*/ 181 h 181"/>
                  <a:gd name="T2" fmla="*/ 363 w 725"/>
                  <a:gd name="T3" fmla="*/ 0 h 181"/>
                  <a:gd name="T4" fmla="*/ 725 w 725"/>
                  <a:gd name="T5" fmla="*/ 181 h 181"/>
                  <a:gd name="T6" fmla="*/ 0 60000 65536"/>
                  <a:gd name="T7" fmla="*/ 0 60000 65536"/>
                  <a:gd name="T8" fmla="*/ 0 60000 65536"/>
                </a:gdLst>
                <a:ahLst/>
                <a:cxnLst>
                  <a:cxn ang="T6">
                    <a:pos x="T0" y="T1"/>
                  </a:cxn>
                  <a:cxn ang="T7">
                    <a:pos x="T2" y="T3"/>
                  </a:cxn>
                  <a:cxn ang="T8">
                    <a:pos x="T4" y="T5"/>
                  </a:cxn>
                </a:cxnLst>
                <a:rect l="0" t="0" r="r" b="b"/>
                <a:pathLst>
                  <a:path w="725" h="181">
                    <a:moveTo>
                      <a:pt x="0" y="181"/>
                    </a:moveTo>
                    <a:cubicBezTo>
                      <a:pt x="121" y="90"/>
                      <a:pt x="242" y="0"/>
                      <a:pt x="363" y="0"/>
                    </a:cubicBezTo>
                    <a:cubicBezTo>
                      <a:pt x="484" y="0"/>
                      <a:pt x="665" y="151"/>
                      <a:pt x="725" y="181"/>
                    </a:cubicBezTo>
                  </a:path>
                </a:pathLst>
              </a:custGeom>
              <a:noFill/>
              <a:ln w="76200" cap="flat" cmpd="sng">
                <a:solidFill>
                  <a:schemeClr val="tx1"/>
                </a:solidFill>
                <a:prstDash val="solid"/>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sp>
            <p:nvSpPr>
              <p:cNvPr id="13324" name="Freeform 23">
                <a:extLst>
                  <a:ext uri="{FF2B5EF4-FFF2-40B4-BE49-F238E27FC236}">
                    <a16:creationId xmlns:a16="http://schemas.microsoft.com/office/drawing/2014/main" id="{6727F46D-1CE6-0D44-AC2D-AEA3411B60C5}"/>
                  </a:ext>
                </a:extLst>
              </p:cNvPr>
              <p:cNvSpPr>
                <a:spLocks/>
              </p:cNvSpPr>
              <p:nvPr/>
            </p:nvSpPr>
            <p:spPr bwMode="auto">
              <a:xfrm rot="11000035">
                <a:off x="3243" y="2814"/>
                <a:ext cx="725" cy="233"/>
              </a:xfrm>
              <a:custGeom>
                <a:avLst/>
                <a:gdLst>
                  <a:gd name="T0" fmla="*/ 0 w 725"/>
                  <a:gd name="T1" fmla="*/ 181 h 181"/>
                  <a:gd name="T2" fmla="*/ 363 w 725"/>
                  <a:gd name="T3" fmla="*/ 0 h 181"/>
                  <a:gd name="T4" fmla="*/ 725 w 725"/>
                  <a:gd name="T5" fmla="*/ 181 h 181"/>
                  <a:gd name="T6" fmla="*/ 0 60000 65536"/>
                  <a:gd name="T7" fmla="*/ 0 60000 65536"/>
                  <a:gd name="T8" fmla="*/ 0 60000 65536"/>
                </a:gdLst>
                <a:ahLst/>
                <a:cxnLst>
                  <a:cxn ang="T6">
                    <a:pos x="T0" y="T1"/>
                  </a:cxn>
                  <a:cxn ang="T7">
                    <a:pos x="T2" y="T3"/>
                  </a:cxn>
                  <a:cxn ang="T8">
                    <a:pos x="T4" y="T5"/>
                  </a:cxn>
                </a:cxnLst>
                <a:rect l="0" t="0" r="r" b="b"/>
                <a:pathLst>
                  <a:path w="725" h="181">
                    <a:moveTo>
                      <a:pt x="0" y="181"/>
                    </a:moveTo>
                    <a:cubicBezTo>
                      <a:pt x="121" y="90"/>
                      <a:pt x="242" y="0"/>
                      <a:pt x="363" y="0"/>
                    </a:cubicBezTo>
                    <a:cubicBezTo>
                      <a:pt x="484" y="0"/>
                      <a:pt x="665" y="151"/>
                      <a:pt x="725" y="181"/>
                    </a:cubicBezTo>
                  </a:path>
                </a:pathLst>
              </a:custGeom>
              <a:noFill/>
              <a:ln w="76200" cap="flat" cmpd="sng">
                <a:solidFill>
                  <a:schemeClr val="tx1"/>
                </a:solidFill>
                <a:prstDash val="solid"/>
                <a:round/>
                <a:headEnd/>
                <a:tailEnd type="triangle" w="med" len="me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endParaRPr lang="en-US"/>
              </a:p>
            </p:txBody>
          </p:sp>
        </p:grpSp>
      </p:grpSp>
      <p:sp>
        <p:nvSpPr>
          <p:cNvPr id="13316" name="AutoShape 28">
            <a:extLst>
              <a:ext uri="{FF2B5EF4-FFF2-40B4-BE49-F238E27FC236}">
                <a16:creationId xmlns:a16="http://schemas.microsoft.com/office/drawing/2014/main" id="{6FB87A9C-42E5-0649-8F7C-6580AB89F9D5}"/>
              </a:ext>
            </a:extLst>
          </p:cNvPr>
          <p:cNvSpPr>
            <a:spLocks noChangeArrowheads="1"/>
          </p:cNvSpPr>
          <p:nvPr/>
        </p:nvSpPr>
        <p:spPr bwMode="auto">
          <a:xfrm>
            <a:off x="8183563" y="5994650"/>
            <a:ext cx="366960" cy="917079"/>
          </a:xfrm>
          <a:prstGeom prst="rightArrow">
            <a:avLst>
              <a:gd name="adj1" fmla="val 50000"/>
              <a:gd name="adj2" fmla="val 100000"/>
            </a:avLst>
          </a:prstGeom>
          <a:gradFill rotWithShape="1">
            <a:gsLst>
              <a:gs pos="0">
                <a:srgbClr val="FF3300">
                  <a:alpha val="51999"/>
                </a:srgbClr>
              </a:gs>
              <a:gs pos="100000">
                <a:srgbClr val="FFBBAA"/>
              </a:gs>
            </a:gsLst>
            <a:lin ang="5400000" scaled="1"/>
          </a:gradFill>
          <a:ln w="25400">
            <a:solidFill>
              <a:srgbClr val="FF7C8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endParaRPr lang="en-US" altLang="en-US"/>
          </a:p>
        </p:txBody>
      </p:sp>
      <p:sp>
        <p:nvSpPr>
          <p:cNvPr id="13317" name="Text Box 27">
            <a:extLst>
              <a:ext uri="{FF2B5EF4-FFF2-40B4-BE49-F238E27FC236}">
                <a16:creationId xmlns:a16="http://schemas.microsoft.com/office/drawing/2014/main" id="{0844E4B5-6F75-FB44-B2AA-BE0E48466C43}"/>
              </a:ext>
            </a:extLst>
          </p:cNvPr>
          <p:cNvSpPr txBox="1">
            <a:spLocks noChangeArrowheads="1"/>
          </p:cNvSpPr>
          <p:nvPr/>
        </p:nvSpPr>
        <p:spPr bwMode="auto">
          <a:xfrm>
            <a:off x="7824789" y="6237288"/>
            <a:ext cx="25923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254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eaLnBrk="0" hangingPunct="0">
              <a:defRPr sz="2400">
                <a:solidFill>
                  <a:schemeClr val="tx1"/>
                </a:solidFill>
                <a:latin typeface="Comic Sans MS" panose="030F0902030302020204" pitchFamily="66" charset="0"/>
              </a:defRPr>
            </a:lvl1pPr>
            <a:lvl2pPr marL="742950" indent="-285750" eaLnBrk="0" hangingPunct="0">
              <a:defRPr sz="2400">
                <a:solidFill>
                  <a:schemeClr val="tx1"/>
                </a:solidFill>
                <a:latin typeface="Comic Sans MS" panose="030F0902030302020204" pitchFamily="66" charset="0"/>
              </a:defRPr>
            </a:lvl2pPr>
            <a:lvl3pPr marL="1143000" indent="-228600" eaLnBrk="0" hangingPunct="0">
              <a:defRPr sz="2400">
                <a:solidFill>
                  <a:schemeClr val="tx1"/>
                </a:solidFill>
                <a:latin typeface="Comic Sans MS" panose="030F0902030302020204" pitchFamily="66" charset="0"/>
              </a:defRPr>
            </a:lvl3pPr>
            <a:lvl4pPr marL="1600200" indent="-228600" eaLnBrk="0" hangingPunct="0">
              <a:defRPr sz="2400">
                <a:solidFill>
                  <a:schemeClr val="tx1"/>
                </a:solidFill>
                <a:latin typeface="Comic Sans MS" panose="030F0902030302020204" pitchFamily="66" charset="0"/>
              </a:defRPr>
            </a:lvl4pPr>
            <a:lvl5pPr marL="2057400" indent="-228600" eaLnBrk="0" hangingPunct="0">
              <a:defRPr sz="2400">
                <a:solidFill>
                  <a:schemeClr val="tx1"/>
                </a:solidFill>
                <a:latin typeface="Comic Sans MS" panose="030F0902030302020204" pitchFamily="66" charset="0"/>
              </a:defRPr>
            </a:lvl5pPr>
            <a:lvl6pPr marL="2514600" indent="-228600" eaLnBrk="0" fontAlgn="base" hangingPunct="0">
              <a:spcBef>
                <a:spcPct val="50000"/>
              </a:spcBef>
              <a:spcAft>
                <a:spcPct val="0"/>
              </a:spcAft>
              <a:defRPr sz="2400">
                <a:solidFill>
                  <a:schemeClr val="tx1"/>
                </a:solidFill>
                <a:latin typeface="Comic Sans MS" panose="030F0902030302020204" pitchFamily="66" charset="0"/>
              </a:defRPr>
            </a:lvl6pPr>
            <a:lvl7pPr marL="2971800" indent="-228600" eaLnBrk="0" fontAlgn="base" hangingPunct="0">
              <a:spcBef>
                <a:spcPct val="50000"/>
              </a:spcBef>
              <a:spcAft>
                <a:spcPct val="0"/>
              </a:spcAft>
              <a:defRPr sz="2400">
                <a:solidFill>
                  <a:schemeClr val="tx1"/>
                </a:solidFill>
                <a:latin typeface="Comic Sans MS" panose="030F0902030302020204" pitchFamily="66" charset="0"/>
              </a:defRPr>
            </a:lvl7pPr>
            <a:lvl8pPr marL="3429000" indent="-228600" eaLnBrk="0" fontAlgn="base" hangingPunct="0">
              <a:spcBef>
                <a:spcPct val="50000"/>
              </a:spcBef>
              <a:spcAft>
                <a:spcPct val="0"/>
              </a:spcAft>
              <a:defRPr sz="2400">
                <a:solidFill>
                  <a:schemeClr val="tx1"/>
                </a:solidFill>
                <a:latin typeface="Comic Sans MS" panose="030F0902030302020204" pitchFamily="66" charset="0"/>
              </a:defRPr>
            </a:lvl8pPr>
            <a:lvl9pPr marL="3886200" indent="-228600" eaLnBrk="0" fontAlgn="base" hangingPunct="0">
              <a:spcBef>
                <a:spcPct val="50000"/>
              </a:spcBef>
              <a:spcAft>
                <a:spcPct val="0"/>
              </a:spcAft>
              <a:defRPr sz="2400">
                <a:solidFill>
                  <a:schemeClr val="tx1"/>
                </a:solidFill>
                <a:latin typeface="Comic Sans MS" panose="030F0902030302020204" pitchFamily="66" charset="0"/>
              </a:defRPr>
            </a:lvl9pPr>
          </a:lstStyle>
          <a:p>
            <a:pPr eaLnBrk="1" hangingPunct="1"/>
            <a:r>
              <a:rPr lang="en-GB" altLang="en-US">
                <a:hlinkClick r:id="rId2" action="ppaction://hlinksldjump"/>
              </a:rPr>
              <a:t>Back to original</a:t>
            </a:r>
            <a:endParaRPr lang="en-GB" altLang="en-US"/>
          </a:p>
        </p:txBody>
      </p:sp>
      <p:sp>
        <p:nvSpPr>
          <p:cNvPr id="2" name="Title 1">
            <a:extLst>
              <a:ext uri="{FF2B5EF4-FFF2-40B4-BE49-F238E27FC236}">
                <a16:creationId xmlns:a16="http://schemas.microsoft.com/office/drawing/2014/main" id="{08EB05F3-E6B2-B843-93B3-4D6DB8F838B9}"/>
              </a:ext>
            </a:extLst>
          </p:cNvPr>
          <p:cNvSpPr>
            <a:spLocks noGrp="1"/>
          </p:cNvSpPr>
          <p:nvPr>
            <p:ph type="title"/>
          </p:nvPr>
        </p:nvSpPr>
        <p:spPr>
          <a:xfrm>
            <a:off x="1128088" y="4302309"/>
            <a:ext cx="10364451" cy="1596177"/>
          </a:xfrm>
        </p:spPr>
        <p:txBody>
          <a:bodyPr/>
          <a:lstStyle/>
          <a:p>
            <a:r>
              <a:rPr lang="en-US" dirty="0"/>
              <a:t>Complete this skeleton. Include the three states of matter and how they change state.</a:t>
            </a:r>
          </a:p>
        </p:txBody>
      </p:sp>
    </p:spTree>
    <p:extLst>
      <p:ext uri="{BB962C8B-B14F-4D97-AF65-F5344CB8AC3E}">
        <p14:creationId xmlns:p14="http://schemas.microsoft.com/office/powerpoint/2010/main" val="69171584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58FE08-0310-5E4C-A41C-BDCE06B16BB1}"/>
              </a:ext>
            </a:extLst>
          </p:cNvPr>
          <p:cNvSpPr>
            <a:spLocks noGrp="1"/>
          </p:cNvSpPr>
          <p:nvPr>
            <p:ph type="title"/>
          </p:nvPr>
        </p:nvSpPr>
        <p:spPr/>
        <p:txBody>
          <a:bodyPr/>
          <a:lstStyle/>
          <a:p>
            <a:r>
              <a:rPr lang="en-US" b="1" i="1" u="sng" dirty="0"/>
              <a:t>Challenge 3:</a:t>
            </a:r>
            <a:br>
              <a:rPr lang="en-US" dirty="0"/>
            </a:br>
            <a:endParaRPr lang="en-US" dirty="0"/>
          </a:p>
        </p:txBody>
      </p:sp>
      <p:sp>
        <p:nvSpPr>
          <p:cNvPr id="3" name="Content Placeholder 2">
            <a:extLst>
              <a:ext uri="{FF2B5EF4-FFF2-40B4-BE49-F238E27FC236}">
                <a16:creationId xmlns:a16="http://schemas.microsoft.com/office/drawing/2014/main" id="{648C3BD3-989C-8B45-B61D-CAC4137D0978}"/>
              </a:ext>
            </a:extLst>
          </p:cNvPr>
          <p:cNvSpPr>
            <a:spLocks noGrp="1"/>
          </p:cNvSpPr>
          <p:nvPr>
            <p:ph sz="quarter" idx="13"/>
          </p:nvPr>
        </p:nvSpPr>
        <p:spPr>
          <a:xfrm>
            <a:off x="206477" y="1533832"/>
            <a:ext cx="11071123" cy="4984955"/>
          </a:xfrm>
        </p:spPr>
        <p:txBody>
          <a:bodyPr/>
          <a:lstStyle/>
          <a:p>
            <a:endParaRPr lang="en-US" dirty="0"/>
          </a:p>
          <a:p>
            <a:endParaRPr lang="en-US" dirty="0"/>
          </a:p>
        </p:txBody>
      </p:sp>
      <p:pic>
        <p:nvPicPr>
          <p:cNvPr id="5" name="Picture 4" descr="Text, letter&#10;&#10;Description automatically generated">
            <a:extLst>
              <a:ext uri="{FF2B5EF4-FFF2-40B4-BE49-F238E27FC236}">
                <a16:creationId xmlns:a16="http://schemas.microsoft.com/office/drawing/2014/main" id="{B4FD06BC-0E54-1642-9565-C478F0413C5C}"/>
              </a:ext>
            </a:extLst>
          </p:cNvPr>
          <p:cNvPicPr>
            <a:picLocks noChangeAspect="1"/>
          </p:cNvPicPr>
          <p:nvPr/>
        </p:nvPicPr>
        <p:blipFill>
          <a:blip r:embed="rId2"/>
          <a:stretch>
            <a:fillRect/>
          </a:stretch>
        </p:blipFill>
        <p:spPr>
          <a:xfrm>
            <a:off x="1164346" y="1678170"/>
            <a:ext cx="10113567" cy="3645998"/>
          </a:xfrm>
          <a:prstGeom prst="rect">
            <a:avLst/>
          </a:prstGeom>
        </p:spPr>
      </p:pic>
    </p:spTree>
    <p:extLst>
      <p:ext uri="{BB962C8B-B14F-4D97-AF65-F5344CB8AC3E}">
        <p14:creationId xmlns:p14="http://schemas.microsoft.com/office/powerpoint/2010/main" val="93711073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Chart, table&#10;&#10;Description automatically generated with medium confidence">
            <a:extLst>
              <a:ext uri="{FF2B5EF4-FFF2-40B4-BE49-F238E27FC236}">
                <a16:creationId xmlns:a16="http://schemas.microsoft.com/office/drawing/2014/main" id="{FB5D395E-F6B7-6544-971E-62DCDDB03317}"/>
              </a:ext>
            </a:extLst>
          </p:cNvPr>
          <p:cNvPicPr>
            <a:picLocks noChangeAspect="1"/>
          </p:cNvPicPr>
          <p:nvPr/>
        </p:nvPicPr>
        <p:blipFill>
          <a:blip r:embed="rId2"/>
          <a:stretch>
            <a:fillRect/>
          </a:stretch>
        </p:blipFill>
        <p:spPr>
          <a:xfrm>
            <a:off x="441248" y="394318"/>
            <a:ext cx="11357462" cy="5983615"/>
          </a:xfrm>
          <a:prstGeom prst="rect">
            <a:avLst/>
          </a:prstGeom>
        </p:spPr>
      </p:pic>
    </p:spTree>
    <p:extLst>
      <p:ext uri="{BB962C8B-B14F-4D97-AF65-F5344CB8AC3E}">
        <p14:creationId xmlns:p14="http://schemas.microsoft.com/office/powerpoint/2010/main" val="21157080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0000"/>
                <a:lumMod val="110000"/>
              </a:schemeClr>
            </a:gs>
            <a:gs pos="100000">
              <a:schemeClr val="bg1">
                <a:shade val="64000"/>
                <a:lumMod val="88000"/>
              </a:schemeClr>
            </a:gs>
          </a:gsLst>
          <a:lin ang="5400000" scaled="0"/>
        </a:gradFill>
        <a:effectLst/>
      </p:bgPr>
    </p:bg>
    <p:spTree>
      <p:nvGrpSpPr>
        <p:cNvPr id="1" name=""/>
        <p:cNvGrpSpPr/>
        <p:nvPr/>
      </p:nvGrpSpPr>
      <p:grpSpPr>
        <a:xfrm>
          <a:off x="0" y="0"/>
          <a:ext cx="0" cy="0"/>
          <a:chOff x="0" y="0"/>
          <a:chExt cx="0" cy="0"/>
        </a:xfrm>
      </p:grpSpPr>
      <p:pic>
        <p:nvPicPr>
          <p:cNvPr id="25" name="Picture 2">
            <a:extLst>
              <a:ext uri="{FF2B5EF4-FFF2-40B4-BE49-F238E27FC236}">
                <a16:creationId xmlns:a16="http://schemas.microsoft.com/office/drawing/2014/main" id="{68FBBF1E-1555-488E-8C0C-058E5710BE8D}"/>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pic>
        <p:nvPicPr>
          <p:cNvPr id="27" name="Picture 26">
            <a:extLst>
              <a:ext uri="{FF2B5EF4-FFF2-40B4-BE49-F238E27FC236}">
                <a16:creationId xmlns:a16="http://schemas.microsoft.com/office/drawing/2014/main" id="{F53966F8-4E34-4797-9621-E8C53362EBAE}"/>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useBgFill="1">
        <p:nvSpPr>
          <p:cNvPr id="29" name="Rectangle 28">
            <a:extLst>
              <a:ext uri="{FF2B5EF4-FFF2-40B4-BE49-F238E27FC236}">
                <a16:creationId xmlns:a16="http://schemas.microsoft.com/office/drawing/2014/main" id="{7861DD06-AB17-4E8B-B828-D863D16E2AD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Table&#10;&#10;Description automatically generated">
            <a:extLst>
              <a:ext uri="{FF2B5EF4-FFF2-40B4-BE49-F238E27FC236}">
                <a16:creationId xmlns:a16="http://schemas.microsoft.com/office/drawing/2014/main" id="{B618497F-837C-E044-98DF-40388C613934}"/>
              </a:ext>
            </a:extLst>
          </p:cNvPr>
          <p:cNvPicPr>
            <a:picLocks noChangeAspect="1"/>
          </p:cNvPicPr>
          <p:nvPr/>
        </p:nvPicPr>
        <p:blipFill>
          <a:blip r:embed="rId4"/>
          <a:stretch>
            <a:fillRect/>
          </a:stretch>
        </p:blipFill>
        <p:spPr>
          <a:xfrm>
            <a:off x="928560" y="643466"/>
            <a:ext cx="4721479" cy="5571067"/>
          </a:xfrm>
          <a:prstGeom prst="rect">
            <a:avLst/>
          </a:prstGeom>
        </p:spPr>
      </p:pic>
      <p:pic>
        <p:nvPicPr>
          <p:cNvPr id="7" name="Picture 6" descr="Table&#10;&#10;Description automatically generated">
            <a:extLst>
              <a:ext uri="{FF2B5EF4-FFF2-40B4-BE49-F238E27FC236}">
                <a16:creationId xmlns:a16="http://schemas.microsoft.com/office/drawing/2014/main" id="{747DDDFF-48A6-734F-8B24-1AAB2F2211AF}"/>
              </a:ext>
            </a:extLst>
          </p:cNvPr>
          <p:cNvPicPr>
            <a:picLocks noChangeAspect="1"/>
          </p:cNvPicPr>
          <p:nvPr/>
        </p:nvPicPr>
        <p:blipFill>
          <a:blip r:embed="rId5"/>
          <a:stretch>
            <a:fillRect/>
          </a:stretch>
        </p:blipFill>
        <p:spPr>
          <a:xfrm>
            <a:off x="6367864" y="643466"/>
            <a:ext cx="5069670" cy="5571067"/>
          </a:xfrm>
          <a:prstGeom prst="rect">
            <a:avLst/>
          </a:prstGeom>
        </p:spPr>
      </p:pic>
      <p:pic>
        <p:nvPicPr>
          <p:cNvPr id="31" name="Picture 30">
            <a:extLst>
              <a:ext uri="{FF2B5EF4-FFF2-40B4-BE49-F238E27FC236}">
                <a16:creationId xmlns:a16="http://schemas.microsoft.com/office/drawing/2014/main" id="{DB0468DF-40A1-4DCC-AABA-E800DB7102B7}"/>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3">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Tree>
    <p:extLst>
      <p:ext uri="{BB962C8B-B14F-4D97-AF65-F5344CB8AC3E}">
        <p14:creationId xmlns:p14="http://schemas.microsoft.com/office/powerpoint/2010/main" val="1795786118"/>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docProps/app.xml><?xml version="1.0" encoding="utf-8"?>
<Properties xmlns="http://schemas.openxmlformats.org/officeDocument/2006/extended-properties" xmlns:vt="http://schemas.openxmlformats.org/officeDocument/2006/docPropsVTypes">
  <Template>Droplet</Template>
  <TotalTime>270</TotalTime>
  <Words>1332</Words>
  <Application>Microsoft Macintosh PowerPoint</Application>
  <PresentationFormat>Widescreen</PresentationFormat>
  <Paragraphs>121</Paragraphs>
  <Slides>23</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23</vt:i4>
      </vt:variant>
    </vt:vector>
  </HeadingPairs>
  <TitlesOfParts>
    <vt:vector size="29" baseType="lpstr">
      <vt:lpstr>Arial</vt:lpstr>
      <vt:lpstr>Comic Sans MS</vt:lpstr>
      <vt:lpstr>Tw Cen MT</vt:lpstr>
      <vt:lpstr>Twinkl</vt:lpstr>
      <vt:lpstr>Twinkl SemiBold</vt:lpstr>
      <vt:lpstr>Droplet</vt:lpstr>
      <vt:lpstr>LLC Explanation Text</vt:lpstr>
      <vt:lpstr>Challenges</vt:lpstr>
      <vt:lpstr> </vt:lpstr>
      <vt:lpstr>PowerPoint Presentation</vt:lpstr>
      <vt:lpstr>PowerPoint Presentation</vt:lpstr>
      <vt:lpstr>PowerPoint Presentation</vt:lpstr>
      <vt:lpstr>PowerPoint Presentation</vt:lpstr>
      <vt:lpstr>PowerPoint Presentation</vt:lpstr>
      <vt:lpstr>PowerPoint Presentation</vt:lpstr>
      <vt:lpstr>Explanation Genre Checklist</vt:lpstr>
      <vt:lpstr>Challenge 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Complete this skeleton. Include the three states of matter and how they change state.</vt:lpstr>
      <vt:lpstr>Challenge 3: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LLC Explanation Text</dc:title>
  <dc:creator>C Jones (Pontarddulais Primary School)</dc:creator>
  <cp:lastModifiedBy>C Jones (Pontarddulais Primary School)</cp:lastModifiedBy>
  <cp:revision>17</cp:revision>
  <dcterms:created xsi:type="dcterms:W3CDTF">2021-01-20T11:18:34Z</dcterms:created>
  <dcterms:modified xsi:type="dcterms:W3CDTF">2021-01-20T15:49:05Z</dcterms:modified>
</cp:coreProperties>
</file>