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74" r:id="rId3"/>
    <p:sldId id="284" r:id="rId4"/>
    <p:sldId id="273" r:id="rId5"/>
    <p:sldId id="289" r:id="rId6"/>
    <p:sldId id="286" r:id="rId7"/>
    <p:sldId id="287" r:id="rId8"/>
    <p:sldId id="288" r:id="rId9"/>
    <p:sldId id="272" r:id="rId10"/>
    <p:sldId id="290" r:id="rId11"/>
    <p:sldId id="271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45"/>
    <p:restoredTop sz="94867"/>
  </p:normalViewPr>
  <p:slideViewPr>
    <p:cSldViewPr snapToGrid="0" snapToObjects="1">
      <p:cViewPr varScale="1">
        <p:scale>
          <a:sx n="116" d="100"/>
          <a:sy n="116" d="100"/>
        </p:scale>
        <p:origin x="41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3/4/21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3/4/21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3/4/21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3/4/21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3/4/21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3/4/21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3/4/21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3/4/21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3/4/21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3/4/21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3/4/21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3/4/21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3/4/21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3/4/21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3/4/21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3/4/21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3/4/21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4999" y="549276"/>
            <a:ext cx="10909300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1350" y="2014537"/>
            <a:ext cx="10909300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44840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3/4/21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  <p:sldLayoutId id="214748366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hyperlink" Target="https://www.doogal.co.uk/MeasureDistances.php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graphicdesign.stackexchange.com/questions/60790/svg-design-rules-for-overlapping-items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Relationship Id="rId4" Type="http://schemas.openxmlformats.org/officeDocument/2006/relationships/hyperlink" Target="https://creativecommons.org/licenses/by-sa/3.0/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B62EB4-2A1A-F744-8A35-184F961BA2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96359" y="1600199"/>
            <a:ext cx="8271640" cy="19097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Chalkduster" panose="03050602040202020205" pitchFamily="66" charset="77"/>
              </a:rPr>
              <a:t>Mathematics &amp; Numeracy / Humanities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452D8F-EB64-8246-BC67-D2DCE23AA7B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dirty="0">
                <a:latin typeface="Chalkduster" panose="03050602040202020205" pitchFamily="66" charset="77"/>
              </a:rPr>
              <a:t>Where Does Our </a:t>
            </a:r>
            <a:r>
              <a:rPr lang="en-US" sz="4000">
                <a:latin typeface="Chalkduster" panose="03050602040202020205" pitchFamily="66" charset="77"/>
              </a:rPr>
              <a:t>Food Come </a:t>
            </a:r>
            <a:r>
              <a:rPr lang="en-US" sz="4000" dirty="0">
                <a:latin typeface="Chalkduster" panose="03050602040202020205" pitchFamily="66" charset="77"/>
              </a:rPr>
              <a:t>From?</a:t>
            </a:r>
          </a:p>
        </p:txBody>
      </p:sp>
    </p:spTree>
    <p:extLst>
      <p:ext uri="{BB962C8B-B14F-4D97-AF65-F5344CB8AC3E}">
        <p14:creationId xmlns:p14="http://schemas.microsoft.com/office/powerpoint/2010/main" val="3894715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61EB89DF-55A9-6348-AFA5-A7A470A3FE1C}"/>
              </a:ext>
            </a:extLst>
          </p:cNvPr>
          <p:cNvSpPr/>
          <p:nvPr/>
        </p:nvSpPr>
        <p:spPr>
          <a:xfrm>
            <a:off x="2279650" y="1928813"/>
            <a:ext cx="7632700" cy="4164012"/>
          </a:xfrm>
          <a:prstGeom prst="roundRect">
            <a:avLst>
              <a:gd name="adj" fmla="val 3416"/>
            </a:avLst>
          </a:prstGeom>
          <a:solidFill>
            <a:srgbClr val="A3CD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/>
          <a:lstStyle/>
          <a:p>
            <a:pPr>
              <a:defRPr/>
            </a:pPr>
            <a:endParaRPr lang="en-GB" sz="1600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D806F3B2-B78C-4D4D-BCE3-159AA9E586B2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2276166" y="1547572"/>
            <a:ext cx="6560820" cy="4560912"/>
          </a:xfrm>
          <a:prstGeom prst="roundRect">
            <a:avLst>
              <a:gd name="adj" fmla="val 1881"/>
            </a:avLst>
          </a:prstGeom>
        </p:spPr>
      </p:pic>
      <p:sp>
        <p:nvSpPr>
          <p:cNvPr id="13315" name="Rectangle 4">
            <a:extLst>
              <a:ext uri="{FF2B5EF4-FFF2-40B4-BE49-F238E27FC236}">
                <a16:creationId xmlns:a16="http://schemas.microsoft.com/office/drawing/2014/main" id="{36C70478-F413-CE44-8981-F0C6749594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6475" y="533400"/>
            <a:ext cx="76644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</a:rPr>
              <a:t>Where Does Our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</a:rPr>
              <a:t>Food Come From?</a:t>
            </a:r>
            <a:endParaRPr lang="en-US" altLang="en-US" sz="3600" b="1">
              <a:solidFill>
                <a:schemeClr val="tx1"/>
              </a:solidFill>
            </a:endParaRPr>
          </a:p>
        </p:txBody>
      </p:sp>
      <p:pic>
        <p:nvPicPr>
          <p:cNvPr id="13316" name="Whole Class">
            <a:extLst>
              <a:ext uri="{FF2B5EF4-FFF2-40B4-BE49-F238E27FC236}">
                <a16:creationId xmlns:a16="http://schemas.microsoft.com/office/drawing/2014/main" id="{B7FC08A8-3EA1-C746-94C4-A434CDAFCC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4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1" name="Group 30">
            <a:extLst>
              <a:ext uri="{FF2B5EF4-FFF2-40B4-BE49-F238E27FC236}">
                <a16:creationId xmlns:a16="http://schemas.microsoft.com/office/drawing/2014/main" id="{FB92EEFF-B336-C74C-90BB-0E6D5BE3D928}"/>
              </a:ext>
            </a:extLst>
          </p:cNvPr>
          <p:cNvGrpSpPr>
            <a:grpSpLocks/>
          </p:cNvGrpSpPr>
          <p:nvPr/>
        </p:nvGrpSpPr>
        <p:grpSpPr bwMode="auto">
          <a:xfrm>
            <a:off x="6376988" y="2046289"/>
            <a:ext cx="2552700" cy="1627187"/>
            <a:chOff x="4853542" y="2045656"/>
            <a:chExt cx="2551596" cy="1627812"/>
          </a:xfrm>
        </p:grpSpPr>
        <p:sp>
          <p:nvSpPr>
            <p:cNvPr id="23" name="Rounded Rectangle 22">
              <a:extLst>
                <a:ext uri="{FF2B5EF4-FFF2-40B4-BE49-F238E27FC236}">
                  <a16:creationId xmlns:a16="http://schemas.microsoft.com/office/drawing/2014/main" id="{F51A663F-083B-8845-B807-D31333DC0F44}"/>
                </a:ext>
              </a:extLst>
            </p:cNvPr>
            <p:cNvSpPr/>
            <p:nvPr/>
          </p:nvSpPr>
          <p:spPr>
            <a:xfrm>
              <a:off x="4853542" y="2045656"/>
              <a:ext cx="2551596" cy="1125969"/>
            </a:xfrm>
            <a:prstGeom prst="roundRect">
              <a:avLst>
                <a:gd name="adj" fmla="val 9679"/>
              </a:avLst>
            </a:prstGeom>
            <a:solidFill>
              <a:srgbClr val="BADE5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anchor="ctr"/>
            <a:lstStyle/>
            <a:p>
              <a:pPr algn="ctr">
                <a:defRPr/>
              </a:pPr>
              <a:r>
                <a:rPr lang="en-GB" dirty="0">
                  <a:solidFill>
                    <a:schemeClr val="tx1"/>
                  </a:solidFill>
                  <a:latin typeface="Twinkl" pitchFamily="2" charset="0"/>
                </a:rPr>
                <a:t>Where did all this </a:t>
              </a:r>
              <a:br>
                <a:rPr lang="en-GB" dirty="0">
                  <a:solidFill>
                    <a:schemeClr val="tx1"/>
                  </a:solidFill>
                  <a:latin typeface="Twinkl" pitchFamily="2" charset="0"/>
                </a:rPr>
              </a:br>
              <a:r>
                <a:rPr lang="en-GB" dirty="0">
                  <a:solidFill>
                    <a:schemeClr val="tx1"/>
                  </a:solidFill>
                  <a:latin typeface="Twinkl" pitchFamily="2" charset="0"/>
                </a:rPr>
                <a:t>food come from?</a:t>
              </a:r>
            </a:p>
          </p:txBody>
        </p:sp>
        <p:sp>
          <p:nvSpPr>
            <p:cNvPr id="30" name="Isosceles Triangle 29">
              <a:extLst>
                <a:ext uri="{FF2B5EF4-FFF2-40B4-BE49-F238E27FC236}">
                  <a16:creationId xmlns:a16="http://schemas.microsoft.com/office/drawing/2014/main" id="{FDDD37BF-C3D2-DE45-A181-0EF3BDBF9DCA}"/>
                </a:ext>
              </a:extLst>
            </p:cNvPr>
            <p:cNvSpPr/>
            <p:nvPr/>
          </p:nvSpPr>
          <p:spPr>
            <a:xfrm rot="8808139">
              <a:off x="6365775" y="2952466"/>
              <a:ext cx="598229" cy="721002"/>
            </a:xfrm>
            <a:prstGeom prst="triangle">
              <a:avLst>
                <a:gd name="adj" fmla="val 41607"/>
              </a:avLst>
            </a:prstGeom>
            <a:solidFill>
              <a:srgbClr val="BADE5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</p:grpSp>
      <p:pic>
        <p:nvPicPr>
          <p:cNvPr id="13318" name="Picture 28">
            <a:extLst>
              <a:ext uri="{FF2B5EF4-FFF2-40B4-BE49-F238E27FC236}">
                <a16:creationId xmlns:a16="http://schemas.microsoft.com/office/drawing/2014/main" id="{8A4A8E08-19B0-8549-9F50-61859C0C9F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b="51942"/>
          <a:stretch>
            <a:fillRect/>
          </a:stretch>
        </p:blipFill>
        <p:spPr bwMode="auto">
          <a:xfrm>
            <a:off x="7723189" y="2797175"/>
            <a:ext cx="2441575" cy="329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5232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7650615-D9D9-124F-90A6-8D53104165DB}"/>
              </a:ext>
            </a:extLst>
          </p:cNvPr>
          <p:cNvSpPr/>
          <p:nvPr/>
        </p:nvSpPr>
        <p:spPr>
          <a:xfrm>
            <a:off x="1971675" y="1543051"/>
            <a:ext cx="8248650" cy="4486275"/>
          </a:xfrm>
          <a:prstGeom prst="rect">
            <a:avLst/>
          </a:prstGeom>
          <a:solidFill>
            <a:srgbClr val="BADE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4338" name="Rectangle 4">
            <a:extLst>
              <a:ext uri="{FF2B5EF4-FFF2-40B4-BE49-F238E27FC236}">
                <a16:creationId xmlns:a16="http://schemas.microsoft.com/office/drawing/2014/main" id="{958EDE84-18D5-A241-B850-FF7BA4AB15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6475" y="646113"/>
            <a:ext cx="76644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</a:rPr>
              <a:t>Food Miles</a:t>
            </a:r>
            <a:endParaRPr lang="en-US" altLang="en-US" sz="3600" b="1">
              <a:solidFill>
                <a:schemeClr val="tx1"/>
              </a:solidFill>
            </a:endParaRPr>
          </a:p>
        </p:txBody>
      </p:sp>
      <p:pic>
        <p:nvPicPr>
          <p:cNvPr id="14339" name="Whole Class">
            <a:extLst>
              <a:ext uri="{FF2B5EF4-FFF2-40B4-BE49-F238E27FC236}">
                <a16:creationId xmlns:a16="http://schemas.microsoft.com/office/drawing/2014/main" id="{D832F5B3-8CDE-7A4E-923C-4EB3650C07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4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2">
            <a:extLst>
              <a:ext uri="{FF2B5EF4-FFF2-40B4-BE49-F238E27FC236}">
                <a16:creationId xmlns:a16="http://schemas.microsoft.com/office/drawing/2014/main" id="{B2FA9A86-5EC4-CF4F-BD90-61963E86B6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888" y="1860551"/>
            <a:ext cx="4133850" cy="385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Rectangle 43">
            <a:extLst>
              <a:ext uri="{FF2B5EF4-FFF2-40B4-BE49-F238E27FC236}">
                <a16:creationId xmlns:a16="http://schemas.microsoft.com/office/drawing/2014/main" id="{B67F27B0-AB8E-0E44-8343-FE94867C94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64364" y="2033589"/>
            <a:ext cx="2947987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Food miles are the distance an item has travelled from where it was produced to where it was consumed, including all the miles in the supply chain process. </a:t>
            </a:r>
          </a:p>
        </p:txBody>
      </p:sp>
      <p:sp>
        <p:nvSpPr>
          <p:cNvPr id="14342" name="Rectangle 44">
            <a:extLst>
              <a:ext uri="{FF2B5EF4-FFF2-40B4-BE49-F238E27FC236}">
                <a16:creationId xmlns:a16="http://schemas.microsoft.com/office/drawing/2014/main" id="{1929AE55-48FD-7745-81F2-BCDF1819A2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64364" y="4211639"/>
            <a:ext cx="2947987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We should worry about them because the further an item travels, the more CO2 is likely to be released into the atmosphere, contributing to climate change.</a:t>
            </a:r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82BA9E31-99BE-2049-B1E0-13E33CF534D5}"/>
              </a:ext>
            </a:extLst>
          </p:cNvPr>
          <p:cNvGrpSpPr>
            <a:grpSpLocks/>
          </p:cNvGrpSpPr>
          <p:nvPr/>
        </p:nvGrpSpPr>
        <p:grpSpPr bwMode="auto">
          <a:xfrm>
            <a:off x="6281739" y="3875088"/>
            <a:ext cx="3938587" cy="2005012"/>
            <a:chOff x="4757933" y="3859418"/>
            <a:chExt cx="3938806" cy="2004670"/>
          </a:xfrm>
        </p:grpSpPr>
        <p:sp>
          <p:nvSpPr>
            <p:cNvPr id="47" name="Pentagon 46">
              <a:extLst>
                <a:ext uri="{FF2B5EF4-FFF2-40B4-BE49-F238E27FC236}">
                  <a16:creationId xmlns:a16="http://schemas.microsoft.com/office/drawing/2014/main" id="{95064D4A-C74D-214A-B4CD-F213D65EDB88}"/>
                </a:ext>
              </a:extLst>
            </p:cNvPr>
            <p:cNvSpPr/>
            <p:nvPr/>
          </p:nvSpPr>
          <p:spPr>
            <a:xfrm flipH="1">
              <a:off x="4757933" y="3859418"/>
              <a:ext cx="3938806" cy="2004670"/>
            </a:xfrm>
            <a:prstGeom prst="homePlate">
              <a:avLst>
                <a:gd name="adj" fmla="val 3346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4348" name="Rectangle 47">
              <a:extLst>
                <a:ext uri="{FF2B5EF4-FFF2-40B4-BE49-F238E27FC236}">
                  <a16:creationId xmlns:a16="http://schemas.microsoft.com/office/drawing/2014/main" id="{D094F185-A1F3-5040-B88D-31026F823A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56453" y="4538752"/>
              <a:ext cx="3340286" cy="6460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Twinkl" pitchFamily="2" charset="77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Twinkl" pitchFamily="2" charset="77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Twinkl" pitchFamily="2" charset="77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Twinkl" pitchFamily="2" charset="77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Twinkl" pitchFamily="2" charset="77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Twinkl" pitchFamily="2" charset="77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Twinkl" pitchFamily="2" charset="77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Twinkl" pitchFamily="2" charset="77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Twinkl" pitchFamily="2" charset="77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Why should we </a:t>
              </a:r>
              <a:br>
                <a:rPr lang="en-GB" altLang="en-US">
                  <a:solidFill>
                    <a:schemeClr val="tx1"/>
                  </a:solidFill>
                </a:rPr>
              </a:br>
              <a:r>
                <a:rPr lang="en-GB" altLang="en-US">
                  <a:solidFill>
                    <a:schemeClr val="tx1"/>
                  </a:solidFill>
                </a:rPr>
                <a:t>worry about them?</a:t>
              </a: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D1255EEF-73EA-3446-82D8-C2607EAC32C2}"/>
              </a:ext>
            </a:extLst>
          </p:cNvPr>
          <p:cNvGrpSpPr>
            <a:grpSpLocks/>
          </p:cNvGrpSpPr>
          <p:nvPr/>
        </p:nvGrpSpPr>
        <p:grpSpPr bwMode="auto">
          <a:xfrm>
            <a:off x="6281739" y="1687514"/>
            <a:ext cx="3938587" cy="2003425"/>
            <a:chOff x="4757933" y="1746002"/>
            <a:chExt cx="3938805" cy="2004670"/>
          </a:xfrm>
        </p:grpSpPr>
        <p:sp>
          <p:nvSpPr>
            <p:cNvPr id="50" name="Pentagon 49">
              <a:extLst>
                <a:ext uri="{FF2B5EF4-FFF2-40B4-BE49-F238E27FC236}">
                  <a16:creationId xmlns:a16="http://schemas.microsoft.com/office/drawing/2014/main" id="{B02B7751-7CC2-B14F-85B9-D312E7FBA6E3}"/>
                </a:ext>
              </a:extLst>
            </p:cNvPr>
            <p:cNvSpPr/>
            <p:nvPr/>
          </p:nvSpPr>
          <p:spPr>
            <a:xfrm flipH="1">
              <a:off x="4757933" y="1746002"/>
              <a:ext cx="3938805" cy="2004670"/>
            </a:xfrm>
            <a:prstGeom prst="homePlate">
              <a:avLst>
                <a:gd name="adj" fmla="val 3289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4346" name="Rectangle 50">
              <a:extLst>
                <a:ext uri="{FF2B5EF4-FFF2-40B4-BE49-F238E27FC236}">
                  <a16:creationId xmlns:a16="http://schemas.microsoft.com/office/drawing/2014/main" id="{2DE28245-BF89-074B-9334-98AB40AA42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56453" y="2425874"/>
              <a:ext cx="3340285" cy="6449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Twinkl" pitchFamily="2" charset="77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Twinkl" pitchFamily="2" charset="77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Twinkl" pitchFamily="2" charset="77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Twinkl" pitchFamily="2" charset="77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Twinkl" pitchFamily="2" charset="77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Twinkl" pitchFamily="2" charset="77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Twinkl" pitchFamily="2" charset="77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Twinkl" pitchFamily="2" charset="77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Twinkl" pitchFamily="2" charset="77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What do you think </a:t>
              </a:r>
              <a:br>
                <a:rPr lang="en-GB" altLang="en-US">
                  <a:solidFill>
                    <a:schemeClr val="tx1"/>
                  </a:solidFill>
                </a:rPr>
              </a:br>
              <a:r>
                <a:rPr lang="en-GB" altLang="en-US">
                  <a:solidFill>
                    <a:schemeClr val="tx1"/>
                  </a:solidFill>
                </a:rPr>
                <a:t>food miles are?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56752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4DFEBD7-94B7-B342-B5B3-6B22FA6A10A6}"/>
              </a:ext>
            </a:extLst>
          </p:cNvPr>
          <p:cNvSpPr txBox="1"/>
          <p:nvPr/>
        </p:nvSpPr>
        <p:spPr>
          <a:xfrm>
            <a:off x="2532993" y="1726324"/>
            <a:ext cx="71260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halkduster" panose="03050602040202020205" pitchFamily="66" charset="77"/>
              </a:rPr>
              <a:t>Challenge 1</a:t>
            </a:r>
          </a:p>
        </p:txBody>
      </p:sp>
    </p:spTree>
    <p:extLst>
      <p:ext uri="{BB962C8B-B14F-4D97-AF65-F5344CB8AC3E}">
        <p14:creationId xmlns:p14="http://schemas.microsoft.com/office/powerpoint/2010/main" val="42571631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520BEB84-A467-D14F-B2AA-B07B780D0082}"/>
              </a:ext>
            </a:extLst>
          </p:cNvPr>
          <p:cNvSpPr/>
          <p:nvPr/>
        </p:nvSpPr>
        <p:spPr>
          <a:xfrm>
            <a:off x="6954838" y="4903788"/>
            <a:ext cx="2957512" cy="1173162"/>
          </a:xfrm>
          <a:prstGeom prst="roundRect">
            <a:avLst>
              <a:gd name="adj" fmla="val 7745"/>
            </a:avLst>
          </a:prstGeom>
          <a:solidFill>
            <a:srgbClr val="A3CD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/>
          <a:lstStyle/>
          <a:p>
            <a:pPr>
              <a:defRPr/>
            </a:pPr>
            <a:endParaRPr lang="en-GB" sz="16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5362" name="Rectangle 4">
            <a:extLst>
              <a:ext uri="{FF2B5EF4-FFF2-40B4-BE49-F238E27FC236}">
                <a16:creationId xmlns:a16="http://schemas.microsoft.com/office/drawing/2014/main" id="{54566A43-40CC-BA48-BB69-96E26EFD8C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6475" y="633413"/>
            <a:ext cx="76644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</a:rPr>
              <a:t>Calculating Food Miles</a:t>
            </a:r>
            <a:endParaRPr lang="en-US" altLang="en-US" sz="3600" b="1">
              <a:solidFill>
                <a:schemeClr val="tx1"/>
              </a:solidFill>
            </a:endParaRPr>
          </a:p>
        </p:txBody>
      </p:sp>
      <p:pic>
        <p:nvPicPr>
          <p:cNvPr id="15363" name="Pairs">
            <a:extLst>
              <a:ext uri="{FF2B5EF4-FFF2-40B4-BE49-F238E27FC236}">
                <a16:creationId xmlns:a16="http://schemas.microsoft.com/office/drawing/2014/main" id="{D6BD5677-F9B9-E343-9399-6D6B9AD73A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625" y="5969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090D7ABD-D22C-5A49-B910-52E1EBE093F3}"/>
              </a:ext>
            </a:extLst>
          </p:cNvPr>
          <p:cNvSpPr/>
          <p:nvPr/>
        </p:nvSpPr>
        <p:spPr>
          <a:xfrm>
            <a:off x="2279650" y="1506538"/>
            <a:ext cx="4572000" cy="4570412"/>
          </a:xfrm>
          <a:prstGeom prst="roundRect">
            <a:avLst>
              <a:gd name="adj" fmla="val 2407"/>
            </a:avLst>
          </a:prstGeom>
          <a:solidFill>
            <a:srgbClr val="BADE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/>
          <a:lstStyle/>
          <a:p>
            <a:pPr>
              <a:defRPr/>
            </a:pPr>
            <a:endParaRPr lang="en-GB" sz="1600" dirty="0">
              <a:solidFill>
                <a:schemeClr val="tx1"/>
              </a:solidFill>
              <a:latin typeface="Twinkl" pitchFamily="2" charset="0"/>
            </a:endParaRPr>
          </a:p>
        </p:txBody>
      </p:sp>
      <p:grpSp>
        <p:nvGrpSpPr>
          <p:cNvPr id="15365" name="Group 16">
            <a:extLst>
              <a:ext uri="{FF2B5EF4-FFF2-40B4-BE49-F238E27FC236}">
                <a16:creationId xmlns:a16="http://schemas.microsoft.com/office/drawing/2014/main" id="{A6564B97-2EA6-5446-A42D-C54F4A6F6329}"/>
              </a:ext>
            </a:extLst>
          </p:cNvPr>
          <p:cNvGrpSpPr>
            <a:grpSpLocks/>
          </p:cNvGrpSpPr>
          <p:nvPr/>
        </p:nvGrpSpPr>
        <p:grpSpPr bwMode="auto">
          <a:xfrm>
            <a:off x="2516189" y="1789113"/>
            <a:ext cx="4200525" cy="4005262"/>
            <a:chOff x="940348" y="1928992"/>
            <a:chExt cx="4200628" cy="4004844"/>
          </a:xfrm>
        </p:grpSpPr>
        <p:grpSp>
          <p:nvGrpSpPr>
            <p:cNvPr id="15373" name="Group 6">
              <a:extLst>
                <a:ext uri="{FF2B5EF4-FFF2-40B4-BE49-F238E27FC236}">
                  <a16:creationId xmlns:a16="http://schemas.microsoft.com/office/drawing/2014/main" id="{AB3C1702-515F-FF49-8128-FFC48A1006E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40348" y="1928992"/>
              <a:ext cx="4200628" cy="2897317"/>
              <a:chOff x="970395" y="2064963"/>
              <a:chExt cx="4200628" cy="2897317"/>
            </a:xfrm>
          </p:grpSpPr>
          <p:pic>
            <p:nvPicPr>
              <p:cNvPr id="15375" name="Picture 7">
                <a:extLst>
                  <a:ext uri="{FF2B5EF4-FFF2-40B4-BE49-F238E27FC236}">
                    <a16:creationId xmlns:a16="http://schemas.microsoft.com/office/drawing/2014/main" id="{F227F9F6-DD1B-804A-8FB8-60273900403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70395" y="2064964"/>
                <a:ext cx="2048273" cy="28973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376" name="Picture 8">
                <a:extLst>
                  <a:ext uri="{FF2B5EF4-FFF2-40B4-BE49-F238E27FC236}">
                    <a16:creationId xmlns:a16="http://schemas.microsoft.com/office/drawing/2014/main" id="{0F088477-F16D-D849-9FC8-79E98BA3CD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22749" y="2064963"/>
                <a:ext cx="2048274" cy="28973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5374" name="Picture 10">
              <a:extLst>
                <a:ext uri="{FF2B5EF4-FFF2-40B4-BE49-F238E27FC236}">
                  <a16:creationId xmlns:a16="http://schemas.microsoft.com/office/drawing/2014/main" id="{2C0DBC6F-6B4D-6048-9033-6525C9F00F8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92260" y="3884725"/>
              <a:ext cx="2898501" cy="20491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A25ED3CD-2108-DE44-9D3B-621B48B646F5}"/>
              </a:ext>
            </a:extLst>
          </p:cNvPr>
          <p:cNvGrpSpPr>
            <a:grpSpLocks/>
          </p:cNvGrpSpPr>
          <p:nvPr/>
        </p:nvGrpSpPr>
        <p:grpSpPr bwMode="auto">
          <a:xfrm>
            <a:off x="6954838" y="1506539"/>
            <a:ext cx="2957512" cy="3297237"/>
            <a:chOff x="5431454" y="1506225"/>
            <a:chExt cx="2956896" cy="3297604"/>
          </a:xfrm>
        </p:grpSpPr>
        <p:sp>
          <p:nvSpPr>
            <p:cNvPr id="12" name="Rounded Rectangle 11">
              <a:extLst>
                <a:ext uri="{FF2B5EF4-FFF2-40B4-BE49-F238E27FC236}">
                  <a16:creationId xmlns:a16="http://schemas.microsoft.com/office/drawing/2014/main" id="{45B1DE36-D91D-3C49-9A2C-DE3DF25ED133}"/>
                </a:ext>
              </a:extLst>
            </p:cNvPr>
            <p:cNvSpPr/>
            <p:nvPr/>
          </p:nvSpPr>
          <p:spPr>
            <a:xfrm>
              <a:off x="5431454" y="1506225"/>
              <a:ext cx="2956896" cy="3297604"/>
            </a:xfrm>
            <a:prstGeom prst="roundRect">
              <a:avLst>
                <a:gd name="adj" fmla="val 3416"/>
              </a:avLst>
            </a:prstGeom>
            <a:solidFill>
              <a:srgbClr val="A3CD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/>
            <a:lstStyle/>
            <a:p>
              <a:pPr>
                <a:defRPr/>
              </a:pPr>
              <a:endParaRPr lang="en-GB" sz="1600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grpSp>
          <p:nvGrpSpPr>
            <p:cNvPr id="15369" name="Group 19">
              <a:extLst>
                <a:ext uri="{FF2B5EF4-FFF2-40B4-BE49-F238E27FC236}">
                  <a16:creationId xmlns:a16="http://schemas.microsoft.com/office/drawing/2014/main" id="{0E43882B-5E70-6449-8104-22E4C312D19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891733" y="1506225"/>
              <a:ext cx="1910952" cy="3189646"/>
              <a:chOff x="5891733" y="1506225"/>
              <a:chExt cx="1910952" cy="3189646"/>
            </a:xfrm>
          </p:grpSpPr>
          <p:pic>
            <p:nvPicPr>
              <p:cNvPr id="15370" name="Picture 1">
                <a:extLst>
                  <a:ext uri="{FF2B5EF4-FFF2-40B4-BE49-F238E27FC236}">
                    <a16:creationId xmlns:a16="http://schemas.microsoft.com/office/drawing/2014/main" id="{6C901A60-7582-744C-9E2B-B59E9335FB0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590"/>
              <a:stretch>
                <a:fillRect/>
              </a:stretch>
            </p:blipFill>
            <p:spPr bwMode="auto">
              <a:xfrm>
                <a:off x="5907959" y="1506225"/>
                <a:ext cx="1879168" cy="31896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0258D6BD-7EB6-EA46-AED3-0A4D80AE43B9}"/>
                  </a:ext>
                </a:extLst>
              </p:cNvPr>
              <p:cNvSpPr/>
              <p:nvPr/>
            </p:nvSpPr>
            <p:spPr>
              <a:xfrm>
                <a:off x="6107588" y="3802006"/>
                <a:ext cx="857071" cy="72080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>
                  <a:latin typeface="Twinkl" pitchFamily="2" charset="0"/>
                </a:endParaRPr>
              </a:p>
            </p:txBody>
          </p:sp>
          <p:sp>
            <p:nvSpPr>
              <p:cNvPr id="15372" name="Rectangle 2">
                <a:extLst>
                  <a:ext uri="{FF2B5EF4-FFF2-40B4-BE49-F238E27FC236}">
                    <a16:creationId xmlns:a16="http://schemas.microsoft.com/office/drawing/2014/main" id="{BC6522B5-1273-C14A-A309-72509518CF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891733" y="3217740"/>
                <a:ext cx="1910952" cy="10773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77"/>
                    <a:ea typeface="Sassoon Infant Rg" panose="02000803050000020003" pitchFamily="2" charset="0"/>
                    <a:cs typeface="Twinkl" pitchFamily="2" charset="77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77"/>
                    <a:ea typeface="Sassoon Infant Rg" panose="02000803050000020003" pitchFamily="2" charset="0"/>
                    <a:cs typeface="Twinkl" pitchFamily="2" charset="77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77"/>
                    <a:ea typeface="Sassoon Infant Rg" panose="02000803050000020003" pitchFamily="2" charset="0"/>
                    <a:cs typeface="Twinkl" pitchFamily="2" charset="77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77"/>
                    <a:ea typeface="Sassoon Infant Rg" panose="02000803050000020003" pitchFamily="2" charset="0"/>
                    <a:cs typeface="Twinkl" pitchFamily="2" charset="77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77"/>
                    <a:ea typeface="Sassoon Infant Rg" panose="02000803050000020003" pitchFamily="2" charset="0"/>
                    <a:cs typeface="Twinkl" pitchFamily="2" charset="77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77"/>
                    <a:ea typeface="Sassoon Infant Rg" panose="02000803050000020003" pitchFamily="2" charset="0"/>
                    <a:cs typeface="Twinkl" pitchFamily="2" charset="77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77"/>
                    <a:ea typeface="Sassoon Infant Rg" panose="02000803050000020003" pitchFamily="2" charset="0"/>
                    <a:cs typeface="Twinkl" pitchFamily="2" charset="77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77"/>
                    <a:ea typeface="Sassoon Infant Rg" panose="02000803050000020003" pitchFamily="2" charset="0"/>
                    <a:cs typeface="Twinkl" pitchFamily="2" charset="77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77"/>
                    <a:ea typeface="Sassoon Infant Rg" panose="02000803050000020003" pitchFamily="2" charset="0"/>
                    <a:cs typeface="Twinkl" pitchFamily="2" charset="77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600">
                    <a:solidFill>
                      <a:schemeClr val="tx1"/>
                    </a:solidFill>
                  </a:rPr>
                  <a:t>Look at </a:t>
                </a:r>
                <a:br>
                  <a:rPr lang="en-GB" altLang="en-US" sz="1600">
                    <a:solidFill>
                      <a:schemeClr val="tx1"/>
                    </a:solidFill>
                  </a:rPr>
                </a:br>
                <a:r>
                  <a:rPr lang="en-GB" altLang="en-US" sz="1600">
                    <a:solidFill>
                      <a:schemeClr val="tx1"/>
                    </a:solidFill>
                  </a:rPr>
                  <a:t>where each item </a:t>
                </a:r>
                <a:br>
                  <a:rPr lang="en-GB" altLang="en-US" sz="1600">
                    <a:solidFill>
                      <a:schemeClr val="tx1"/>
                    </a:solidFill>
                  </a:rPr>
                </a:br>
                <a:r>
                  <a:rPr lang="en-GB" altLang="en-US" sz="1600">
                    <a:solidFill>
                      <a:schemeClr val="tx1"/>
                    </a:solidFill>
                  </a:rPr>
                  <a:t>in your shopping bag came from.</a:t>
                </a:r>
              </a:p>
            </p:txBody>
          </p:sp>
        </p:grp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45B51A5A-A19B-7847-8DFF-0FF325AE5D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838" y="4889501"/>
            <a:ext cx="3060700" cy="120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Use this </a:t>
            </a:r>
            <a:r>
              <a:rPr lang="en-GB" altLang="en-US" sz="1600" b="1">
                <a:solidFill>
                  <a:schemeClr val="tx1"/>
                </a:solidFill>
                <a:hlinkClick r:id="rId7"/>
              </a:rPr>
              <a:t>website</a:t>
            </a:r>
            <a:r>
              <a:rPr lang="en-GB" altLang="en-US" sz="1600">
                <a:solidFill>
                  <a:schemeClr val="tx1"/>
                </a:solidFill>
              </a:rPr>
              <a:t> to work out how far it has travelled to </a:t>
            </a:r>
            <a:br>
              <a:rPr lang="en-GB" altLang="en-US" sz="1600">
                <a:solidFill>
                  <a:schemeClr val="tx1"/>
                </a:solidFill>
              </a:rPr>
            </a:br>
            <a:r>
              <a:rPr lang="en-GB" altLang="en-US" sz="1600">
                <a:solidFill>
                  <a:schemeClr val="tx1"/>
                </a:solidFill>
              </a:rPr>
              <a:t>our school as the crow flies </a:t>
            </a:r>
            <a:br>
              <a:rPr lang="en-GB" altLang="en-US" sz="1600">
                <a:solidFill>
                  <a:schemeClr val="tx1"/>
                </a:solidFill>
              </a:rPr>
            </a:br>
            <a:r>
              <a:rPr lang="en-GB" altLang="en-US" sz="1600">
                <a:solidFill>
                  <a:schemeClr val="tx1"/>
                </a:solidFill>
              </a:rPr>
              <a:t>(that means in a straight line).</a:t>
            </a:r>
          </a:p>
        </p:txBody>
      </p:sp>
    </p:spTree>
    <p:extLst>
      <p:ext uri="{BB962C8B-B14F-4D97-AF65-F5344CB8AC3E}">
        <p14:creationId xmlns:p14="http://schemas.microsoft.com/office/powerpoint/2010/main" val="614211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4">
            <a:extLst>
              <a:ext uri="{FF2B5EF4-FFF2-40B4-BE49-F238E27FC236}">
                <a16:creationId xmlns:a16="http://schemas.microsoft.com/office/drawing/2014/main" id="{BED488C7-43D0-5247-B2C7-0AAE418600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6475" y="612776"/>
            <a:ext cx="76644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chemeClr val="tx1"/>
                </a:solidFill>
              </a:rPr>
              <a:t>Does Fewer Miles Always Mean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chemeClr val="tx1"/>
                </a:solidFill>
              </a:rPr>
              <a:t>Better for the Environment?</a:t>
            </a:r>
            <a:endParaRPr lang="en-US" altLang="en-US" sz="3200" b="1">
              <a:solidFill>
                <a:schemeClr val="tx1"/>
              </a:solidFill>
            </a:endParaRPr>
          </a:p>
        </p:txBody>
      </p:sp>
      <p:pic>
        <p:nvPicPr>
          <p:cNvPr id="16386" name="Whole Class">
            <a:extLst>
              <a:ext uri="{FF2B5EF4-FFF2-40B4-BE49-F238E27FC236}">
                <a16:creationId xmlns:a16="http://schemas.microsoft.com/office/drawing/2014/main" id="{CFE7DDFC-9C8A-7442-B3EF-A0ED6E6498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4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FEC3372A-0D5D-7D46-ADD7-E16DB4352921}"/>
              </a:ext>
            </a:extLst>
          </p:cNvPr>
          <p:cNvGrpSpPr>
            <a:grpSpLocks/>
          </p:cNvGrpSpPr>
          <p:nvPr/>
        </p:nvGrpSpPr>
        <p:grpSpPr bwMode="auto">
          <a:xfrm>
            <a:off x="2176464" y="2563814"/>
            <a:ext cx="7735887" cy="1697037"/>
            <a:chOff x="653020" y="2563882"/>
            <a:chExt cx="7735330" cy="1696302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DE447E51-E032-D34A-915C-31E1D460336A}"/>
                </a:ext>
              </a:extLst>
            </p:cNvPr>
            <p:cNvSpPr/>
            <p:nvPr/>
          </p:nvSpPr>
          <p:spPr>
            <a:xfrm>
              <a:off x="1605451" y="2563882"/>
              <a:ext cx="6782899" cy="1696302"/>
            </a:xfrm>
            <a:prstGeom prst="roundRect">
              <a:avLst>
                <a:gd name="adj" fmla="val 3567"/>
              </a:avLst>
            </a:prstGeom>
            <a:solidFill>
              <a:srgbClr val="BADE5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/>
            <a:lstStyle/>
            <a:p>
              <a:pPr>
                <a:defRPr/>
              </a:pPr>
              <a:endParaRPr lang="en-GB" sz="1600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pic>
          <p:nvPicPr>
            <p:cNvPr id="16396" name="Picture 2">
              <a:extLst>
                <a:ext uri="{FF2B5EF4-FFF2-40B4-BE49-F238E27FC236}">
                  <a16:creationId xmlns:a16="http://schemas.microsoft.com/office/drawing/2014/main" id="{5B5246E4-61D8-794B-B76C-04B92D24606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3020" y="2563882"/>
              <a:ext cx="1903885" cy="16629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917A0B3E-6250-544B-84A9-2AF659615C05}"/>
              </a:ext>
            </a:extLst>
          </p:cNvPr>
          <p:cNvGrpSpPr>
            <a:grpSpLocks/>
          </p:cNvGrpSpPr>
          <p:nvPr/>
        </p:nvGrpSpPr>
        <p:grpSpPr bwMode="auto">
          <a:xfrm>
            <a:off x="2279651" y="4202113"/>
            <a:ext cx="7661275" cy="2032000"/>
            <a:chOff x="755650" y="4202813"/>
            <a:chExt cx="7660764" cy="2031763"/>
          </a:xfrm>
        </p:grpSpPr>
        <p:sp>
          <p:nvSpPr>
            <p:cNvPr id="7" name="Rounded Rectangle 6">
              <a:extLst>
                <a:ext uri="{FF2B5EF4-FFF2-40B4-BE49-F238E27FC236}">
                  <a16:creationId xmlns:a16="http://schemas.microsoft.com/office/drawing/2014/main" id="{262BA16E-D3FA-4347-BD2C-80A806007EBE}"/>
                </a:ext>
              </a:extLst>
            </p:cNvPr>
            <p:cNvSpPr/>
            <p:nvPr/>
          </p:nvSpPr>
          <p:spPr>
            <a:xfrm>
              <a:off x="755650" y="4383767"/>
              <a:ext cx="6636895" cy="1695252"/>
            </a:xfrm>
            <a:prstGeom prst="roundRect">
              <a:avLst>
                <a:gd name="adj" fmla="val 3567"/>
              </a:avLst>
            </a:prstGeom>
            <a:solidFill>
              <a:srgbClr val="BADE5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/>
            <a:lstStyle/>
            <a:p>
              <a:pPr>
                <a:defRPr/>
              </a:pPr>
              <a:endParaRPr lang="en-GB" sz="1600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pic>
          <p:nvPicPr>
            <p:cNvPr id="16393" name="Picture 1">
              <a:extLst>
                <a:ext uri="{FF2B5EF4-FFF2-40B4-BE49-F238E27FC236}">
                  <a16:creationId xmlns:a16="http://schemas.microsoft.com/office/drawing/2014/main" id="{065F6ED8-0D7E-3640-81E6-724158CA20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21718" y="4202813"/>
              <a:ext cx="2494696" cy="2031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394" name="Rectangle 10">
              <a:extLst>
                <a:ext uri="{FF2B5EF4-FFF2-40B4-BE49-F238E27FC236}">
                  <a16:creationId xmlns:a16="http://schemas.microsoft.com/office/drawing/2014/main" id="{99D84DAB-FC51-A441-BF4A-02F3967784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3715" y="4762747"/>
              <a:ext cx="4918710" cy="830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Twinkl" pitchFamily="2" charset="77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Twinkl" pitchFamily="2" charset="77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Twinkl" pitchFamily="2" charset="77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Twinkl" pitchFamily="2" charset="77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Twinkl" pitchFamily="2" charset="77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Twinkl" pitchFamily="2" charset="77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Twinkl" pitchFamily="2" charset="77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Twinkl" pitchFamily="2" charset="77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Twinkl" pitchFamily="2" charset="77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Fresh UK broccoli released less CO</a:t>
              </a:r>
              <a:r>
                <a:rPr lang="en-GB" altLang="en-US" sz="1600" baseline="-25000">
                  <a:solidFill>
                    <a:schemeClr val="tx1"/>
                  </a:solidFill>
                </a:rPr>
                <a:t>2 </a:t>
              </a:r>
              <a:r>
                <a:rPr lang="en-GB" altLang="en-US" sz="1600">
                  <a:solidFill>
                    <a:schemeClr val="tx1"/>
                  </a:solidFill>
                </a:rPr>
                <a:t>than fresh Spanish broccoli, but freezing the UK broccoli increased the CO</a:t>
              </a:r>
              <a:r>
                <a:rPr lang="en-GB" altLang="en-US" sz="1600" baseline="-25000">
                  <a:solidFill>
                    <a:schemeClr val="tx1"/>
                  </a:solidFill>
                </a:rPr>
                <a:t>2 </a:t>
              </a:r>
              <a:r>
                <a:rPr lang="en-GB" altLang="en-US" sz="1600">
                  <a:solidFill>
                    <a:schemeClr val="tx1"/>
                  </a:solidFill>
                </a:rPr>
                <a:t>to the same level as the Spanish produce.</a:t>
              </a:r>
            </a:p>
          </p:txBody>
        </p:sp>
      </p:grp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7D4B7633-B9DD-A347-AFAA-0D0DF4F1E045}"/>
              </a:ext>
            </a:extLst>
          </p:cNvPr>
          <p:cNvSpPr/>
          <p:nvPr/>
        </p:nvSpPr>
        <p:spPr>
          <a:xfrm>
            <a:off x="2279650" y="1806576"/>
            <a:ext cx="3754438" cy="639763"/>
          </a:xfrm>
          <a:prstGeom prst="roundRect">
            <a:avLst/>
          </a:prstGeom>
          <a:solidFill>
            <a:srgbClr val="A3CD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What do you think?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C9775C3B-1F91-4D48-A19C-7C67F50186F5}"/>
              </a:ext>
            </a:extLst>
          </p:cNvPr>
          <p:cNvSpPr/>
          <p:nvPr/>
        </p:nvSpPr>
        <p:spPr>
          <a:xfrm>
            <a:off x="6153150" y="1806576"/>
            <a:ext cx="3759200" cy="639763"/>
          </a:xfrm>
          <a:prstGeom prst="roundRect">
            <a:avLst/>
          </a:prstGeom>
          <a:solidFill>
            <a:srgbClr val="A3CD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Are you surprised by this?  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5E28BE1-048E-0B4F-A597-1F4C3217A4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08451" y="2633664"/>
            <a:ext cx="583247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1600">
                <a:solidFill>
                  <a:schemeClr val="tx1"/>
                </a:solidFill>
              </a:rPr>
              <a:t>During the UK winter, lettuces in Spain are grown outside.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1600">
                <a:solidFill>
                  <a:schemeClr val="tx1"/>
                </a:solidFill>
              </a:rPr>
              <a:t>In the UK, lettuces are grown in the field in summer and in</a:t>
            </a:r>
            <a:br>
              <a:rPr lang="en-GB" altLang="en-US" sz="1600">
                <a:solidFill>
                  <a:schemeClr val="tx1"/>
                </a:solidFill>
              </a:rPr>
            </a:br>
            <a:r>
              <a:rPr lang="en-GB" altLang="en-US" sz="1600">
                <a:solidFill>
                  <a:schemeClr val="tx1"/>
                </a:solidFill>
              </a:rPr>
              <a:t>greenhouses in winter.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1600">
                <a:solidFill>
                  <a:schemeClr val="tx1"/>
                </a:solidFill>
              </a:rPr>
              <a:t>Greenhouses use a lot of energy for heating and lighting – causing more CO2 than driving the lettuce by truck from Spain to the UK.</a:t>
            </a:r>
          </a:p>
        </p:txBody>
      </p:sp>
    </p:spTree>
    <p:extLst>
      <p:ext uri="{BB962C8B-B14F-4D97-AF65-F5344CB8AC3E}">
        <p14:creationId xmlns:p14="http://schemas.microsoft.com/office/powerpoint/2010/main" val="3678544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ED215B7F-2C71-884A-8D62-257C5295BBA6}"/>
              </a:ext>
            </a:extLst>
          </p:cNvPr>
          <p:cNvSpPr/>
          <p:nvPr/>
        </p:nvSpPr>
        <p:spPr>
          <a:xfrm>
            <a:off x="2276476" y="1928813"/>
            <a:ext cx="7635875" cy="4083050"/>
          </a:xfrm>
          <a:prstGeom prst="roundRect">
            <a:avLst>
              <a:gd name="adj" fmla="val 3416"/>
            </a:avLst>
          </a:prstGeom>
          <a:solidFill>
            <a:srgbClr val="A3CD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/>
          <a:lstStyle/>
          <a:p>
            <a:pPr>
              <a:defRPr/>
            </a:pPr>
            <a:endParaRPr lang="en-GB" sz="16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7410" name="Rectangle 4">
            <a:extLst>
              <a:ext uri="{FF2B5EF4-FFF2-40B4-BE49-F238E27FC236}">
                <a16:creationId xmlns:a16="http://schemas.microsoft.com/office/drawing/2014/main" id="{5AB80698-2E2B-8948-9B26-6A64B1EDB8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6476" y="595313"/>
            <a:ext cx="76358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</a:rPr>
              <a:t>What Are the Benefits </a:t>
            </a:r>
            <a:br>
              <a:rPr lang="en-GB" altLang="en-US" sz="3600" b="1">
                <a:solidFill>
                  <a:schemeClr val="tx1"/>
                </a:solidFill>
              </a:rPr>
            </a:br>
            <a:r>
              <a:rPr lang="en-GB" altLang="en-US" sz="3600" b="1">
                <a:solidFill>
                  <a:schemeClr val="tx1"/>
                </a:solidFill>
              </a:rPr>
              <a:t>of Importing Food?</a:t>
            </a:r>
            <a:endParaRPr lang="en-US" altLang="en-US" sz="3600" b="1">
              <a:solidFill>
                <a:schemeClr val="tx1"/>
              </a:solidFill>
            </a:endParaRPr>
          </a:p>
        </p:txBody>
      </p:sp>
      <p:pic>
        <p:nvPicPr>
          <p:cNvPr id="17411" name="Whole Class">
            <a:extLst>
              <a:ext uri="{FF2B5EF4-FFF2-40B4-BE49-F238E27FC236}">
                <a16:creationId xmlns:a16="http://schemas.microsoft.com/office/drawing/2014/main" id="{750D4D16-A726-C740-8C20-971AB6F2F6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4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542AA4C-AF89-F14C-A634-2601DCD493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2538" y="2095501"/>
            <a:ext cx="2220912" cy="157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CCE071D-5D39-3F45-82CD-C9E4B10FDC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9513" y="3181351"/>
            <a:ext cx="2220912" cy="157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667B625-0310-1B49-A81E-81DD83FC94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0138" y="2049463"/>
            <a:ext cx="2220912" cy="157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7C33F8C-C17F-9E4B-92BC-86E642BEC3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2538" y="4271964"/>
            <a:ext cx="2220912" cy="157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9B4CF94-73F6-974F-9EAC-D5C327B0AA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0138" y="4271964"/>
            <a:ext cx="2220912" cy="157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8574241-BFF0-E64D-B9DF-602242A9D0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89239" y="2300289"/>
            <a:ext cx="168592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Importing foods means we have a varied, healthy diet so people get less ill.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73D3885-941A-A644-8862-C7C339A754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55888" y="4367214"/>
            <a:ext cx="1954212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Importing foods </a:t>
            </a:r>
            <a:br>
              <a:rPr lang="en-GB" altLang="en-US" sz="1400">
                <a:solidFill>
                  <a:schemeClr val="tx1"/>
                </a:solidFill>
              </a:rPr>
            </a:br>
            <a:r>
              <a:rPr lang="en-GB" altLang="en-US" sz="1400">
                <a:solidFill>
                  <a:schemeClr val="tx1"/>
                </a:solidFill>
              </a:rPr>
              <a:t>means supermarkets can negotiate lower prices, which means we pay less for our food.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49958CF-8881-4046-8791-7B52DDFAC3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18101" y="3319464"/>
            <a:ext cx="1952625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Importing food </a:t>
            </a:r>
            <a:br>
              <a:rPr lang="en-GB" altLang="en-US" sz="1400">
                <a:solidFill>
                  <a:schemeClr val="tx1"/>
                </a:solidFill>
              </a:rPr>
            </a:br>
            <a:r>
              <a:rPr lang="en-GB" altLang="en-US" sz="1400">
                <a:solidFill>
                  <a:schemeClr val="tx1"/>
                </a:solidFill>
              </a:rPr>
              <a:t>provides a market for foreign farmers’ produce, boosting the foreign economies.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0C0F480-F65C-884D-B014-C91E937493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85076" y="2362200"/>
            <a:ext cx="195262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Importing food protects us against the effect of a poor UK harvest.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3E0181E-AC56-2149-8590-07F4777F59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16813" y="4583114"/>
            <a:ext cx="2087562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Foods that only grow </a:t>
            </a:r>
            <a:br>
              <a:rPr lang="en-GB" altLang="en-US" sz="1400">
                <a:solidFill>
                  <a:schemeClr val="tx1"/>
                </a:solidFill>
              </a:rPr>
            </a:br>
            <a:r>
              <a:rPr lang="en-GB" altLang="en-US" sz="1400">
                <a:solidFill>
                  <a:schemeClr val="tx1"/>
                </a:solidFill>
              </a:rPr>
              <a:t>in certain seasons in </a:t>
            </a:r>
            <a:br>
              <a:rPr lang="en-GB" altLang="en-US" sz="1400">
                <a:solidFill>
                  <a:schemeClr val="tx1"/>
                </a:solidFill>
              </a:rPr>
            </a:br>
            <a:r>
              <a:rPr lang="en-GB" altLang="en-US" sz="1400">
                <a:solidFill>
                  <a:schemeClr val="tx1"/>
                </a:solidFill>
              </a:rPr>
              <a:t>the UK are available </a:t>
            </a:r>
            <a:br>
              <a:rPr lang="en-GB" altLang="en-US" sz="1400">
                <a:solidFill>
                  <a:schemeClr val="tx1"/>
                </a:solidFill>
              </a:rPr>
            </a:br>
            <a:r>
              <a:rPr lang="en-GB" altLang="en-US" sz="1400">
                <a:solidFill>
                  <a:schemeClr val="tx1"/>
                </a:solidFill>
              </a:rPr>
              <a:t>all year round.</a:t>
            </a:r>
          </a:p>
        </p:txBody>
      </p:sp>
    </p:spTree>
    <p:extLst>
      <p:ext uri="{BB962C8B-B14F-4D97-AF65-F5344CB8AC3E}">
        <p14:creationId xmlns:p14="http://schemas.microsoft.com/office/powerpoint/2010/main" val="3384259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/>
      <p:bldP spid="13" grpId="0"/>
      <p:bldP spid="14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4">
            <a:extLst>
              <a:ext uri="{FF2B5EF4-FFF2-40B4-BE49-F238E27FC236}">
                <a16:creationId xmlns:a16="http://schemas.microsoft.com/office/drawing/2014/main" id="{7F2EE428-47E5-F64B-AD33-F78E559A05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6476" y="728663"/>
            <a:ext cx="76358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Twinkl" pitchFamily="2" charset="7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</a:rPr>
              <a:t>What Do You Think?</a:t>
            </a:r>
            <a:endParaRPr lang="en-US" altLang="en-US" sz="3600" b="1">
              <a:solidFill>
                <a:schemeClr val="tx1"/>
              </a:solidFill>
            </a:endParaRPr>
          </a:p>
        </p:txBody>
      </p:sp>
      <p:pic>
        <p:nvPicPr>
          <p:cNvPr id="18434" name="Talking Partners">
            <a:extLst>
              <a:ext uri="{FF2B5EF4-FFF2-40B4-BE49-F238E27FC236}">
                <a16:creationId xmlns:a16="http://schemas.microsoft.com/office/drawing/2014/main" id="{6FDA8499-6DBB-0F4C-996D-595B4E3713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625" y="61912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435" name="Group 2">
            <a:extLst>
              <a:ext uri="{FF2B5EF4-FFF2-40B4-BE49-F238E27FC236}">
                <a16:creationId xmlns:a16="http://schemas.microsoft.com/office/drawing/2014/main" id="{BAA66EFA-9AA5-8649-8557-36C9060C2843}"/>
              </a:ext>
            </a:extLst>
          </p:cNvPr>
          <p:cNvGrpSpPr>
            <a:grpSpLocks/>
          </p:cNvGrpSpPr>
          <p:nvPr/>
        </p:nvGrpSpPr>
        <p:grpSpPr bwMode="auto">
          <a:xfrm>
            <a:off x="2495550" y="1482725"/>
            <a:ext cx="7416800" cy="4421188"/>
            <a:chOff x="971550" y="1483364"/>
            <a:chExt cx="7416800" cy="4420016"/>
          </a:xfrm>
        </p:grpSpPr>
        <p:sp>
          <p:nvSpPr>
            <p:cNvPr id="7" name="Rounded Rectangle 6">
              <a:extLst>
                <a:ext uri="{FF2B5EF4-FFF2-40B4-BE49-F238E27FC236}">
                  <a16:creationId xmlns:a16="http://schemas.microsoft.com/office/drawing/2014/main" id="{75AF6614-0A22-EC4A-9ED0-DFF4B95704EF}"/>
                </a:ext>
              </a:extLst>
            </p:cNvPr>
            <p:cNvSpPr/>
            <p:nvPr/>
          </p:nvSpPr>
          <p:spPr>
            <a:xfrm>
              <a:off x="971550" y="1591285"/>
              <a:ext cx="7416800" cy="4312095"/>
            </a:xfrm>
            <a:prstGeom prst="roundRect">
              <a:avLst>
                <a:gd name="adj" fmla="val 3567"/>
              </a:avLst>
            </a:prstGeom>
            <a:solidFill>
              <a:srgbClr val="BADE5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/>
            <a:lstStyle/>
            <a:p>
              <a:pPr>
                <a:defRPr/>
              </a:pPr>
              <a:endParaRPr lang="en-GB" sz="1600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pic>
          <p:nvPicPr>
            <p:cNvPr id="18440" name="Picture 1">
              <a:extLst>
                <a:ext uri="{FF2B5EF4-FFF2-40B4-BE49-F238E27FC236}">
                  <a16:creationId xmlns:a16="http://schemas.microsoft.com/office/drawing/2014/main" id="{061B8277-FBA2-D641-8C37-9C55867DBF5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5201"/>
            <a:stretch>
              <a:fillRect/>
            </a:stretch>
          </p:blipFill>
          <p:spPr bwMode="auto">
            <a:xfrm>
              <a:off x="1028700" y="1483364"/>
              <a:ext cx="4208847" cy="4420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A3B8A6A5-1177-F147-A2EA-6DF799BB9BF4}"/>
              </a:ext>
            </a:extLst>
          </p:cNvPr>
          <p:cNvSpPr/>
          <p:nvPr/>
        </p:nvSpPr>
        <p:spPr>
          <a:xfrm>
            <a:off x="6931026" y="2344738"/>
            <a:ext cx="2754313" cy="75406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Should we import </a:t>
            </a:r>
            <a:br>
              <a:rPr lang="en-GB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food from abroad? 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FDBD6382-2816-C640-A73B-A4A3A4A3C315}"/>
              </a:ext>
            </a:extLst>
          </p:cNvPr>
          <p:cNvSpPr/>
          <p:nvPr/>
        </p:nvSpPr>
        <p:spPr>
          <a:xfrm>
            <a:off x="6931026" y="3316288"/>
            <a:ext cx="2754313" cy="75406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What are the benefits? 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91C73FF7-7512-0F44-804E-B58E201E7BD5}"/>
              </a:ext>
            </a:extLst>
          </p:cNvPr>
          <p:cNvSpPr/>
          <p:nvPr/>
        </p:nvSpPr>
        <p:spPr>
          <a:xfrm>
            <a:off x="6931026" y="4287838"/>
            <a:ext cx="2754313" cy="75406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What are the risks?</a:t>
            </a:r>
          </a:p>
        </p:txBody>
      </p:sp>
    </p:spTree>
    <p:extLst>
      <p:ext uri="{BB962C8B-B14F-4D97-AF65-F5344CB8AC3E}">
        <p14:creationId xmlns:p14="http://schemas.microsoft.com/office/powerpoint/2010/main" val="2568014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B35696B-B6D3-D148-8C1C-9B8731EFDFC3}"/>
              </a:ext>
            </a:extLst>
          </p:cNvPr>
          <p:cNvSpPr txBox="1"/>
          <p:nvPr/>
        </p:nvSpPr>
        <p:spPr>
          <a:xfrm>
            <a:off x="2554014" y="1292772"/>
            <a:ext cx="81034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halkduster" panose="03050602040202020205" pitchFamily="66" charset="77"/>
              </a:rPr>
              <a:t>Challenge 2</a:t>
            </a:r>
          </a:p>
        </p:txBody>
      </p:sp>
    </p:spTree>
    <p:extLst>
      <p:ext uri="{BB962C8B-B14F-4D97-AF65-F5344CB8AC3E}">
        <p14:creationId xmlns:p14="http://schemas.microsoft.com/office/powerpoint/2010/main" val="12536161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1722B3B-9286-704E-8C54-85DCF9A33E3C}"/>
              </a:ext>
            </a:extLst>
          </p:cNvPr>
          <p:cNvSpPr txBox="1"/>
          <p:nvPr/>
        </p:nvSpPr>
        <p:spPr>
          <a:xfrm>
            <a:off x="1062681" y="458956"/>
            <a:ext cx="10301378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halkduster" panose="03050602040202020205" pitchFamily="66" charset="77"/>
              </a:rPr>
              <a:t>Choose 4, 6 0r 8 food items from challenge 1.</a:t>
            </a:r>
          </a:p>
          <a:p>
            <a:endParaRPr lang="en-US" sz="1600" dirty="0">
              <a:latin typeface="Chalkduster" panose="03050602040202020205" pitchFamily="66" charset="77"/>
            </a:endParaRPr>
          </a:p>
          <a:p>
            <a:r>
              <a:rPr lang="en-US" sz="1600" dirty="0">
                <a:latin typeface="Chalkduster" panose="03050602040202020205" pitchFamily="66" charset="77"/>
              </a:rPr>
              <a:t>     </a:t>
            </a:r>
          </a:p>
          <a:p>
            <a:endParaRPr lang="en-US" sz="1600" dirty="0">
              <a:latin typeface="Chalkduster" panose="03050602040202020205" pitchFamily="66" charset="77"/>
            </a:endParaRPr>
          </a:p>
          <a:p>
            <a:r>
              <a:rPr lang="en-US" sz="1600" dirty="0">
                <a:latin typeface="Chalkduster" panose="03050602040202020205" pitchFamily="66" charset="77"/>
              </a:rPr>
              <a:t>Order the distance from the shortest to the longest.</a:t>
            </a:r>
          </a:p>
          <a:p>
            <a:endParaRPr lang="en-US" sz="1600" dirty="0">
              <a:latin typeface="Chalkduster" panose="03050602040202020205" pitchFamily="66" charset="77"/>
            </a:endParaRPr>
          </a:p>
          <a:p>
            <a:endParaRPr lang="en-US" sz="1600" dirty="0">
              <a:latin typeface="Chalkduster" panose="03050602040202020205" pitchFamily="66" charset="77"/>
            </a:endParaRPr>
          </a:p>
          <a:p>
            <a:endParaRPr lang="en-US" sz="1600" dirty="0">
              <a:latin typeface="Chalkduster" panose="03050602040202020205" pitchFamily="66" charset="77"/>
            </a:endParaRPr>
          </a:p>
          <a:p>
            <a:pPr algn="ctr"/>
            <a:r>
              <a:rPr lang="en-US" sz="1600" dirty="0">
                <a:latin typeface="Chalkduster" panose="03050602040202020205" pitchFamily="66" charset="77"/>
              </a:rPr>
              <a:t>     </a:t>
            </a:r>
          </a:p>
          <a:p>
            <a:pPr algn="ctr"/>
            <a:endParaRPr lang="en-US" sz="1600" dirty="0">
              <a:latin typeface="Chalkduster" panose="03050602040202020205" pitchFamily="66" charset="77"/>
            </a:endParaRPr>
          </a:p>
          <a:p>
            <a:endParaRPr lang="en-US" sz="1600" dirty="0">
              <a:latin typeface="Chalkduster" panose="03050602040202020205" pitchFamily="66" charset="77"/>
            </a:endParaRPr>
          </a:p>
          <a:p>
            <a:r>
              <a:rPr lang="en-US" sz="1600" dirty="0">
                <a:latin typeface="Chalkduster" panose="03050602040202020205" pitchFamily="66" charset="77"/>
              </a:rPr>
              <a:t>Order the distance from the shortest to the longest. Work out the difference            between the longest and shortest distance.      </a:t>
            </a:r>
          </a:p>
          <a:p>
            <a:pPr algn="ctr"/>
            <a:endParaRPr lang="en-US" sz="1600" dirty="0">
              <a:latin typeface="Chalkduster" panose="03050602040202020205" pitchFamily="66" charset="77"/>
            </a:endParaRPr>
          </a:p>
          <a:p>
            <a:pPr algn="ctr"/>
            <a:endParaRPr lang="en-US" sz="1600" dirty="0">
              <a:latin typeface="Chalkduster" panose="03050602040202020205" pitchFamily="66" charset="77"/>
            </a:endParaRPr>
          </a:p>
          <a:p>
            <a:endParaRPr lang="en-US" sz="1600" dirty="0">
              <a:latin typeface="Chalkduster" panose="03050602040202020205" pitchFamily="66" charset="77"/>
            </a:endParaRPr>
          </a:p>
          <a:p>
            <a:endParaRPr lang="en-US" sz="1600" dirty="0">
              <a:latin typeface="Chalkduster" panose="03050602040202020205" pitchFamily="66" charset="77"/>
            </a:endParaRPr>
          </a:p>
          <a:p>
            <a:endParaRPr lang="en-US" sz="1600" dirty="0">
              <a:latin typeface="Chalkduster" panose="03050602040202020205" pitchFamily="66" charset="77"/>
            </a:endParaRPr>
          </a:p>
          <a:p>
            <a:r>
              <a:rPr lang="en-US" sz="1600" dirty="0">
                <a:latin typeface="Chalkduster" panose="03050602040202020205" pitchFamily="66" charset="77"/>
              </a:rPr>
              <a:t>Order the distance from the longest to the shortest. Work out the difference       between the longest and the shortest distance. Can you convert this</a:t>
            </a:r>
          </a:p>
          <a:p>
            <a:r>
              <a:rPr lang="en-US" sz="1600" dirty="0">
                <a:latin typeface="Chalkduster" panose="03050602040202020205" pitchFamily="66" charset="77"/>
              </a:rPr>
              <a:t>distance into Kilometers (km) </a:t>
            </a:r>
          </a:p>
          <a:p>
            <a:pPr algn="ctr"/>
            <a:endParaRPr lang="en-US" sz="1600" dirty="0">
              <a:latin typeface="Chalkduster" panose="03050602040202020205" pitchFamily="66" charset="77"/>
            </a:endParaRPr>
          </a:p>
          <a:p>
            <a:r>
              <a:rPr lang="en-US" sz="1600" dirty="0">
                <a:latin typeface="Chalkduster" panose="03050602040202020205" pitchFamily="66" charset="77"/>
              </a:rPr>
              <a:t>  </a:t>
            </a:r>
          </a:p>
        </p:txBody>
      </p:sp>
      <p:pic>
        <p:nvPicPr>
          <p:cNvPr id="5" name="Picture 4" descr="Shape&#10;&#10;Description automatically generated">
            <a:extLst>
              <a:ext uri="{FF2B5EF4-FFF2-40B4-BE49-F238E27FC236}">
                <a16:creationId xmlns:a16="http://schemas.microsoft.com/office/drawing/2014/main" id="{758F597D-C7ED-4D41-BFF8-3CE3E025D7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205157" y="871344"/>
            <a:ext cx="433234" cy="4154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FD9A90E-7044-FC47-AC63-643ADFD89981}"/>
              </a:ext>
            </a:extLst>
          </p:cNvPr>
          <p:cNvSpPr txBox="1"/>
          <p:nvPr/>
        </p:nvSpPr>
        <p:spPr>
          <a:xfrm>
            <a:off x="1210962" y="7570059"/>
            <a:ext cx="194136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3" tooltip="http://graphicdesign.stackexchange.com/questions/60790/svg-design-rules-for-overlapping-items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4" tooltip="https://creativecommons.org/licenses/by-sa/3.0/"/>
              </a:rPr>
              <a:t>CC BY-SA</a:t>
            </a:r>
            <a:endParaRPr lang="en-US" sz="900"/>
          </a:p>
        </p:txBody>
      </p:sp>
      <p:pic>
        <p:nvPicPr>
          <p:cNvPr id="7" name="Picture 6" descr="Shape&#10;&#10;Description automatically generated">
            <a:extLst>
              <a:ext uri="{FF2B5EF4-FFF2-40B4-BE49-F238E27FC236}">
                <a16:creationId xmlns:a16="http://schemas.microsoft.com/office/drawing/2014/main" id="{5B69CCAD-80D5-F04C-8934-744307367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188481" y="2290136"/>
            <a:ext cx="433234" cy="41549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70B2E6B-B00E-464A-8BD5-D9CDA277137B}"/>
              </a:ext>
            </a:extLst>
          </p:cNvPr>
          <p:cNvSpPr txBox="1"/>
          <p:nvPr/>
        </p:nvSpPr>
        <p:spPr>
          <a:xfrm>
            <a:off x="1363362" y="7722459"/>
            <a:ext cx="194136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3" tooltip="http://graphicdesign.stackexchange.com/questions/60790/svg-design-rules-for-overlapping-items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4" tooltip="https://creativecommons.org/licenses/by-sa/3.0/"/>
              </a:rPr>
              <a:t>CC BY-SA</a:t>
            </a:r>
            <a:endParaRPr lang="en-US" sz="900"/>
          </a:p>
        </p:txBody>
      </p:sp>
      <p:pic>
        <p:nvPicPr>
          <p:cNvPr id="9" name="Picture 8" descr="Shape&#10;&#10;Description automatically generated">
            <a:extLst>
              <a:ext uri="{FF2B5EF4-FFF2-40B4-BE49-F238E27FC236}">
                <a16:creationId xmlns:a16="http://schemas.microsoft.com/office/drawing/2014/main" id="{87ABA2F8-F629-D041-9674-D9FE566505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621715" y="2290136"/>
            <a:ext cx="433234" cy="415499"/>
          </a:xfrm>
          <a:prstGeom prst="rect">
            <a:avLst/>
          </a:prstGeom>
        </p:spPr>
      </p:pic>
      <p:pic>
        <p:nvPicPr>
          <p:cNvPr id="10" name="Picture 9" descr="Shape&#10;&#10;Description automatically generated">
            <a:extLst>
              <a:ext uri="{FF2B5EF4-FFF2-40B4-BE49-F238E27FC236}">
                <a16:creationId xmlns:a16="http://schemas.microsoft.com/office/drawing/2014/main" id="{78FD023A-3E8C-8348-8F78-898A60D90E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184909" y="4216014"/>
            <a:ext cx="433234" cy="415499"/>
          </a:xfrm>
          <a:prstGeom prst="rect">
            <a:avLst/>
          </a:prstGeom>
        </p:spPr>
      </p:pic>
      <p:pic>
        <p:nvPicPr>
          <p:cNvPr id="11" name="Picture 10" descr="Shape&#10;&#10;Description automatically generated">
            <a:extLst>
              <a:ext uri="{FF2B5EF4-FFF2-40B4-BE49-F238E27FC236}">
                <a16:creationId xmlns:a16="http://schemas.microsoft.com/office/drawing/2014/main" id="{2F0429B7-C122-B046-906E-41063096F1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576015" y="4216013"/>
            <a:ext cx="433234" cy="415499"/>
          </a:xfrm>
          <a:prstGeom prst="rect">
            <a:avLst/>
          </a:prstGeom>
        </p:spPr>
      </p:pic>
      <p:pic>
        <p:nvPicPr>
          <p:cNvPr id="12" name="Picture 11" descr="Shape&#10;&#10;Description automatically generated">
            <a:extLst>
              <a:ext uri="{FF2B5EF4-FFF2-40B4-BE49-F238E27FC236}">
                <a16:creationId xmlns:a16="http://schemas.microsoft.com/office/drawing/2014/main" id="{BE688849-0018-114B-A02F-8365205BE9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000775" y="4216013"/>
            <a:ext cx="433234" cy="415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1936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40B32D8-F9F3-A748-B094-6333EA8B1DA0}"/>
              </a:ext>
            </a:extLst>
          </p:cNvPr>
          <p:cNvSpPr txBox="1"/>
          <p:nvPr/>
        </p:nvSpPr>
        <p:spPr>
          <a:xfrm>
            <a:off x="2434280" y="1087394"/>
            <a:ext cx="82790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halkduster" panose="03050602040202020205" pitchFamily="66" charset="77"/>
              </a:rPr>
              <a:t>Challenge 3</a:t>
            </a:r>
          </a:p>
        </p:txBody>
      </p:sp>
    </p:spTree>
    <p:extLst>
      <p:ext uri="{BB962C8B-B14F-4D97-AF65-F5344CB8AC3E}">
        <p14:creationId xmlns:p14="http://schemas.microsoft.com/office/powerpoint/2010/main" val="31042208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78F72D7-0733-1F4D-A085-6A129357AC19}"/>
              </a:ext>
            </a:extLst>
          </p:cNvPr>
          <p:cNvSpPr/>
          <p:nvPr/>
        </p:nvSpPr>
        <p:spPr>
          <a:xfrm>
            <a:off x="1458097" y="893975"/>
            <a:ext cx="931699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halkduster" panose="03050602040202020205" pitchFamily="66" charset="77"/>
              </a:rPr>
              <a:t>There are over 1.65 million farmers and workers spread across more than 74 countries participating in Fairtrade.</a:t>
            </a:r>
          </a:p>
          <a:p>
            <a:endParaRPr lang="en-GB" dirty="0">
              <a:latin typeface="Chalkduster" panose="03050602040202020205" pitchFamily="66" charset="77"/>
            </a:endParaRPr>
          </a:p>
          <a:p>
            <a:endParaRPr lang="en-GB" dirty="0">
              <a:latin typeface="Chalkduster" panose="03050602040202020205" pitchFamily="66" charset="77"/>
            </a:endParaRPr>
          </a:p>
          <a:p>
            <a:r>
              <a:rPr lang="en-GB" dirty="0">
                <a:latin typeface="Chalkduster" panose="03050602040202020205" pitchFamily="66" charset="77"/>
              </a:rPr>
              <a:t>Use your rounding skills to complete the following challenge. Remember anything which is 5 or over you round up. 4 or below you round down. </a:t>
            </a:r>
          </a:p>
          <a:p>
            <a:r>
              <a:rPr lang="en-GB" dirty="0">
                <a:latin typeface="Chalkduster" panose="03050602040202020205" pitchFamily="66" charset="77"/>
              </a:rPr>
              <a:t> </a:t>
            </a:r>
          </a:p>
        </p:txBody>
      </p:sp>
      <p:pic>
        <p:nvPicPr>
          <p:cNvPr id="4" name="Picture 3" descr="Table&#10;&#10;Description automatically generated">
            <a:extLst>
              <a:ext uri="{FF2B5EF4-FFF2-40B4-BE49-F238E27FC236}">
                <a16:creationId xmlns:a16="http://schemas.microsoft.com/office/drawing/2014/main" id="{E51CC206-32D2-F446-885C-836C02B662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7479" y="3114572"/>
            <a:ext cx="2497042" cy="3393159"/>
          </a:xfrm>
          <a:prstGeom prst="rect">
            <a:avLst/>
          </a:prstGeom>
        </p:spPr>
      </p:pic>
      <p:pic>
        <p:nvPicPr>
          <p:cNvPr id="6" name="Picture 5" descr="Table&#10;&#10;Description automatically generated">
            <a:extLst>
              <a:ext uri="{FF2B5EF4-FFF2-40B4-BE49-F238E27FC236}">
                <a16:creationId xmlns:a16="http://schemas.microsoft.com/office/drawing/2014/main" id="{007C6D62-4BEB-CB43-B8E3-5B4F9C922F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3296" y="3114571"/>
            <a:ext cx="2510607" cy="3411079"/>
          </a:xfrm>
          <a:prstGeom prst="rect">
            <a:avLst/>
          </a:prstGeom>
        </p:spPr>
      </p:pic>
      <p:pic>
        <p:nvPicPr>
          <p:cNvPr id="8" name="Picture 7" descr="Table&#10;&#10;Description automatically generated">
            <a:extLst>
              <a:ext uri="{FF2B5EF4-FFF2-40B4-BE49-F238E27FC236}">
                <a16:creationId xmlns:a16="http://schemas.microsoft.com/office/drawing/2014/main" id="{44FA8472-71DE-9E46-ADF2-63B49BEFAE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6908" y="3114572"/>
            <a:ext cx="2497043" cy="3393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90436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Circuit</Template>
  <TotalTime>71</TotalTime>
  <Words>524</Words>
  <Application>Microsoft Macintosh PowerPoint</Application>
  <PresentationFormat>Widescreen</PresentationFormat>
  <Paragraphs>62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Chalkduster</vt:lpstr>
      <vt:lpstr>Tw Cen MT</vt:lpstr>
      <vt:lpstr>Twinkl</vt:lpstr>
      <vt:lpstr>Circuit</vt:lpstr>
      <vt:lpstr>Mathematics &amp; Numeracy / Humanities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Humanities</dc:title>
  <dc:creator>E Rees-Evans (Pontarddulais Primary School)</dc:creator>
  <cp:lastModifiedBy>C Jones (Pontarddulais Primary School)</cp:lastModifiedBy>
  <cp:revision>8</cp:revision>
  <dcterms:created xsi:type="dcterms:W3CDTF">2021-03-03T13:49:42Z</dcterms:created>
  <dcterms:modified xsi:type="dcterms:W3CDTF">2021-03-04T14:44:07Z</dcterms:modified>
</cp:coreProperties>
</file>