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5" r:id="rId3"/>
    <p:sldId id="257" r:id="rId4"/>
    <p:sldId id="258" r:id="rId5"/>
    <p:sldId id="260" r:id="rId6"/>
    <p:sldId id="264" r:id="rId7"/>
    <p:sldId id="259" r:id="rId8"/>
    <p:sldId id="276" r:id="rId9"/>
    <p:sldId id="275" r:id="rId10"/>
    <p:sldId id="261" r:id="rId11"/>
    <p:sldId id="262" r:id="rId12"/>
    <p:sldId id="263" r:id="rId13"/>
    <p:sldId id="277" r:id="rId14"/>
    <p:sldId id="266" r:id="rId15"/>
    <p:sldId id="267" r:id="rId16"/>
    <p:sldId id="268" r:id="rId17"/>
    <p:sldId id="281" r:id="rId18"/>
    <p:sldId id="269" r:id="rId19"/>
    <p:sldId id="278" r:id="rId20"/>
    <p:sldId id="272" r:id="rId21"/>
    <p:sldId id="279" r:id="rId22"/>
    <p:sldId id="280" r:id="rId23"/>
    <p:sldId id="284" r:id="rId24"/>
    <p:sldId id="285" r:id="rId25"/>
    <p:sldId id="283" r:id="rId26"/>
    <p:sldId id="274" r:id="rId27"/>
    <p:sldId id="273"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90" d="100"/>
          <a:sy n="90" d="100"/>
        </p:scale>
        <p:origin x="52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984842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1271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774133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18CFCC-EEDA-4632-A224-2F9614A0F3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616622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18CFCC-EEDA-4632-A224-2F9614A0F36E}" type="datetimeFigureOut">
              <a:rPr lang="en-GB" smtClean="0"/>
              <a:t>30/04/2020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876786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18CFCC-EEDA-4632-A224-2F9614A0F36E}" type="datetimeFigureOut">
              <a:rPr lang="en-GB" smtClean="0"/>
              <a:t>30/04/2020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56702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8CFCC-EEDA-4632-A224-2F9614A0F36E}" type="datetimeFigureOut">
              <a:rPr lang="en-GB" smtClean="0"/>
              <a:t>30/04/2020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581335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814802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42133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03489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6738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373761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35615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403674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403825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62892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18CFCC-EEDA-4632-A224-2F9614A0F36E}" type="datetimeFigureOut">
              <a:rPr lang="en-GB" smtClean="0"/>
              <a:t>30/04/2020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A7646CB-0E3D-43CB-B3AC-3C821D75A113}" type="slidenum">
              <a:rPr lang="en-GB" smtClean="0"/>
              <a:t>‹#›</a:t>
            </a:fld>
            <a:endParaRPr lang="en-GB"/>
          </a:p>
        </p:txBody>
      </p:sp>
    </p:spTree>
    <p:extLst>
      <p:ext uri="{BB962C8B-B14F-4D97-AF65-F5344CB8AC3E}">
        <p14:creationId xmlns:p14="http://schemas.microsoft.com/office/powerpoint/2010/main" val="8470181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scratch.mit.edu/"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904" y="4494130"/>
            <a:ext cx="10640754" cy="775845"/>
          </a:xfrm>
        </p:spPr>
        <p:txBody>
          <a:bodyPr anchor="b">
            <a:normAutofit/>
          </a:bodyPr>
          <a:lstStyle/>
          <a:p>
            <a:r>
              <a:rPr lang="en-GB" sz="4400" dirty="0">
                <a:solidFill>
                  <a:schemeClr val="tx1"/>
                </a:solidFill>
                <a:latin typeface="Comic Sans MS" panose="030F0702030302020204" pitchFamily="66" charset="0"/>
              </a:rPr>
              <a:t>Coding with Scratch</a:t>
            </a:r>
          </a:p>
        </p:txBody>
      </p:sp>
      <p:sp>
        <p:nvSpPr>
          <p:cNvPr id="3" name="Subtitle 2"/>
          <p:cNvSpPr>
            <a:spLocks noGrp="1"/>
          </p:cNvSpPr>
          <p:nvPr>
            <p:ph type="subTitle" idx="1"/>
          </p:nvPr>
        </p:nvSpPr>
        <p:spPr>
          <a:xfrm>
            <a:off x="1514122" y="5265889"/>
            <a:ext cx="9163757" cy="450447"/>
          </a:xfrm>
        </p:spPr>
        <p:txBody>
          <a:bodyPr anchor="ctr">
            <a:normAutofit/>
          </a:bodyPr>
          <a:lstStyle/>
          <a:p>
            <a:r>
              <a:rPr lang="en-GB" dirty="0">
                <a:solidFill>
                  <a:schemeClr val="tx1"/>
                </a:solidFill>
              </a:rPr>
              <a:t>Translator</a:t>
            </a:r>
          </a:p>
        </p:txBody>
      </p:sp>
      <p:pic>
        <p:nvPicPr>
          <p:cNvPr id="4" name="Picture 3">
            <a:extLst>
              <a:ext uri="{FF2B5EF4-FFF2-40B4-BE49-F238E27FC236}">
                <a16:creationId xmlns:a16="http://schemas.microsoft.com/office/drawing/2014/main" id="{691167C0-7A36-4AC0-9999-30BFAC4D2114}"/>
              </a:ext>
            </a:extLst>
          </p:cNvPr>
          <p:cNvPicPr>
            <a:picLocks noChangeAspect="1"/>
          </p:cNvPicPr>
          <p:nvPr/>
        </p:nvPicPr>
        <p:blipFill rotWithShape="1">
          <a:blip r:embed="rId2"/>
          <a:srcRect l="75524" t="40535" r="15056" b="42430"/>
          <a:stretch/>
        </p:blipFill>
        <p:spPr>
          <a:xfrm>
            <a:off x="4522271" y="371721"/>
            <a:ext cx="3147459" cy="3201657"/>
          </a:xfrm>
          <a:prstGeom prst="rect">
            <a:avLst/>
          </a:prstGeom>
        </p:spPr>
      </p:pic>
    </p:spTree>
    <p:extLst>
      <p:ext uri="{BB962C8B-B14F-4D97-AF65-F5344CB8AC3E}">
        <p14:creationId xmlns:p14="http://schemas.microsoft.com/office/powerpoint/2010/main" val="3836865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1</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Making a Welsh Translator.</a:t>
            </a:r>
          </a:p>
        </p:txBody>
      </p:sp>
    </p:spTree>
    <p:extLst>
      <p:ext uri="{BB962C8B-B14F-4D97-AF65-F5344CB8AC3E}">
        <p14:creationId xmlns:p14="http://schemas.microsoft.com/office/powerpoint/2010/main" val="3335201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Creating a Background</a:t>
            </a:r>
            <a:endParaRPr lang="en-GB" dirty="0"/>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Search for Scratch online or using web address </a:t>
            </a:r>
            <a:r>
              <a:rPr lang="en-GB" dirty="0">
                <a:hlinkClick r:id="rId2"/>
              </a:rPr>
              <a:t>www.scratch.mit.edu</a:t>
            </a:r>
            <a:r>
              <a:rPr lang="en-GB" dirty="0"/>
              <a:t> Login to Scratch using your username and password and start a new project.  Select the background icon on bottom right and either search for one by clicking the magnifying glass, or draw one using paintbrush.</a:t>
            </a:r>
          </a:p>
        </p:txBody>
      </p:sp>
      <p:pic>
        <p:nvPicPr>
          <p:cNvPr id="4" name="Picture 3"/>
          <p:cNvPicPr>
            <a:picLocks noChangeAspect="1"/>
          </p:cNvPicPr>
          <p:nvPr/>
        </p:nvPicPr>
        <p:blipFill rotWithShape="1">
          <a:blip r:embed="rId3"/>
          <a:srcRect l="39089" t="14051" r="1449" b="5010"/>
          <a:stretch/>
        </p:blipFill>
        <p:spPr>
          <a:xfrm>
            <a:off x="5532120" y="1761359"/>
            <a:ext cx="6659880" cy="5096641"/>
          </a:xfrm>
          <a:prstGeom prst="rect">
            <a:avLst/>
          </a:prstGeom>
        </p:spPr>
      </p:pic>
    </p:spTree>
    <p:extLst>
      <p:ext uri="{BB962C8B-B14F-4D97-AF65-F5344CB8AC3E}">
        <p14:creationId xmlns:p14="http://schemas.microsoft.com/office/powerpoint/2010/main" val="2175325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Sprite</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 can either use the default Scratch Cat as your sprite, or click on the sprite icon to choose or draw your own.  Once chosen, you can move your sprite to wherever you want on the screen.</a:t>
            </a:r>
          </a:p>
        </p:txBody>
      </p:sp>
      <p:pic>
        <p:nvPicPr>
          <p:cNvPr id="4" name="Picture 3"/>
          <p:cNvPicPr>
            <a:picLocks noChangeAspect="1"/>
          </p:cNvPicPr>
          <p:nvPr/>
        </p:nvPicPr>
        <p:blipFill rotWithShape="1">
          <a:blip r:embed="rId2"/>
          <a:srcRect l="39089" t="14051" r="1449" b="5010"/>
          <a:stretch/>
        </p:blipFill>
        <p:spPr>
          <a:xfrm>
            <a:off x="5532120" y="1761359"/>
            <a:ext cx="6659880" cy="5096641"/>
          </a:xfrm>
          <a:prstGeom prst="rect">
            <a:avLst/>
          </a:prstGeom>
        </p:spPr>
      </p:pic>
      <p:pic>
        <p:nvPicPr>
          <p:cNvPr id="5" name="Picture 4"/>
          <p:cNvPicPr>
            <a:picLocks noChangeAspect="1"/>
          </p:cNvPicPr>
          <p:nvPr/>
        </p:nvPicPr>
        <p:blipFill rotWithShape="1">
          <a:blip r:embed="rId3"/>
          <a:srcRect l="39239" t="13438" b="4375"/>
          <a:stretch/>
        </p:blipFill>
        <p:spPr>
          <a:xfrm>
            <a:off x="5554980" y="1810586"/>
            <a:ext cx="6637020" cy="5047414"/>
          </a:xfrm>
          <a:prstGeom prst="rect">
            <a:avLst/>
          </a:prstGeom>
        </p:spPr>
      </p:pic>
    </p:spTree>
    <p:extLst>
      <p:ext uri="{BB962C8B-B14F-4D97-AF65-F5344CB8AC3E}">
        <p14:creationId xmlns:p14="http://schemas.microsoft.com/office/powerpoint/2010/main" val="179941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Uploading images</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Download an image of the Welsh flag from Google and save to your computer.  Now, go to new sprite, and select the upload sprite section and choose your flag.</a:t>
            </a:r>
          </a:p>
        </p:txBody>
      </p:sp>
      <p:pic>
        <p:nvPicPr>
          <p:cNvPr id="6" name="Picture 5">
            <a:extLst>
              <a:ext uri="{FF2B5EF4-FFF2-40B4-BE49-F238E27FC236}">
                <a16:creationId xmlns:a16="http://schemas.microsoft.com/office/drawing/2014/main" id="{0CEC89F5-4A0F-4D46-A3EF-C4654B829E67}"/>
              </a:ext>
            </a:extLst>
          </p:cNvPr>
          <p:cNvPicPr>
            <a:picLocks noChangeAspect="1"/>
          </p:cNvPicPr>
          <p:nvPr/>
        </p:nvPicPr>
        <p:blipFill rotWithShape="1">
          <a:blip r:embed="rId2">
            <a:clrChange>
              <a:clrFrom>
                <a:srgbClr val="E9F1FC"/>
              </a:clrFrom>
              <a:clrTo>
                <a:srgbClr val="E9F1FC">
                  <a:alpha val="0"/>
                </a:srgbClr>
              </a:clrTo>
            </a:clrChange>
          </a:blip>
          <a:srcRect l="69000" t="65271" r="5727" b="5271"/>
          <a:stretch/>
        </p:blipFill>
        <p:spPr>
          <a:xfrm>
            <a:off x="4617720" y="1657091"/>
            <a:ext cx="5405252" cy="3543818"/>
          </a:xfrm>
          <a:prstGeom prst="rect">
            <a:avLst/>
          </a:prstGeom>
        </p:spPr>
      </p:pic>
    </p:spTree>
    <p:extLst>
      <p:ext uri="{BB962C8B-B14F-4D97-AF65-F5344CB8AC3E}">
        <p14:creationId xmlns:p14="http://schemas.microsoft.com/office/powerpoint/2010/main" val="4141415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Translator</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Before coding, you need the blocks for translating.  Go to your main sprite and select the Code tab.  At bottom you will see this symbol  C   Click on it and a selection of other codes appears. Select translate and you will have new coding blocks.</a:t>
            </a:r>
          </a:p>
        </p:txBody>
      </p:sp>
      <p:pic>
        <p:nvPicPr>
          <p:cNvPr id="5" name="Picture 4">
            <a:extLst>
              <a:ext uri="{FF2B5EF4-FFF2-40B4-BE49-F238E27FC236}">
                <a16:creationId xmlns:a16="http://schemas.microsoft.com/office/drawing/2014/main" id="{A7C3EBC9-82BA-46EE-81D8-C13A82E3AC2E}"/>
              </a:ext>
            </a:extLst>
          </p:cNvPr>
          <p:cNvPicPr>
            <a:picLocks noChangeAspect="1"/>
          </p:cNvPicPr>
          <p:nvPr/>
        </p:nvPicPr>
        <p:blipFill rotWithShape="1">
          <a:blip r:embed="rId2"/>
          <a:srcRect t="85259" r="95854" b="7968"/>
          <a:stretch/>
        </p:blipFill>
        <p:spPr>
          <a:xfrm>
            <a:off x="1679944" y="2892056"/>
            <a:ext cx="381833" cy="350874"/>
          </a:xfrm>
          <a:prstGeom prst="rect">
            <a:avLst/>
          </a:prstGeom>
        </p:spPr>
      </p:pic>
      <p:pic>
        <p:nvPicPr>
          <p:cNvPr id="6" name="Picture 5">
            <a:extLst>
              <a:ext uri="{FF2B5EF4-FFF2-40B4-BE49-F238E27FC236}">
                <a16:creationId xmlns:a16="http://schemas.microsoft.com/office/drawing/2014/main" id="{500C8004-9EFA-4B7D-90DF-8471D6C73E8E}"/>
              </a:ext>
            </a:extLst>
          </p:cNvPr>
          <p:cNvPicPr>
            <a:picLocks noChangeAspect="1"/>
          </p:cNvPicPr>
          <p:nvPr/>
        </p:nvPicPr>
        <p:blipFill rotWithShape="1">
          <a:blip r:embed="rId3"/>
          <a:srcRect l="698" t="52713" r="79766" b="7597"/>
          <a:stretch/>
        </p:blipFill>
        <p:spPr>
          <a:xfrm>
            <a:off x="5002903" y="988372"/>
            <a:ext cx="4271099" cy="4881256"/>
          </a:xfrm>
          <a:prstGeom prst="rect">
            <a:avLst/>
          </a:prstGeom>
        </p:spPr>
      </p:pic>
    </p:spTree>
    <p:extLst>
      <p:ext uri="{BB962C8B-B14F-4D97-AF65-F5344CB8AC3E}">
        <p14:creationId xmlns:p14="http://schemas.microsoft.com/office/powerpoint/2010/main" val="1371800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Variable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On your sprite’s code tab, click on the orange variables dot and select Make a Variable.  Name it as ‘language’.  Uncheck it to hide,</a:t>
            </a:r>
          </a:p>
        </p:txBody>
      </p:sp>
      <p:pic>
        <p:nvPicPr>
          <p:cNvPr id="4" name="Picture 3"/>
          <p:cNvPicPr>
            <a:picLocks noChangeAspect="1"/>
          </p:cNvPicPr>
          <p:nvPr/>
        </p:nvPicPr>
        <p:blipFill rotWithShape="1">
          <a:blip r:embed="rId2"/>
          <a:srcRect l="39089" t="14051" r="1449" b="5010"/>
          <a:stretch/>
        </p:blipFill>
        <p:spPr>
          <a:xfrm>
            <a:off x="5532120" y="1761359"/>
            <a:ext cx="6659880" cy="5096641"/>
          </a:xfrm>
          <a:prstGeom prst="rect">
            <a:avLst/>
          </a:prstGeom>
        </p:spPr>
      </p:pic>
      <p:pic>
        <p:nvPicPr>
          <p:cNvPr id="5" name="Picture 4"/>
          <p:cNvPicPr>
            <a:picLocks noChangeAspect="1"/>
          </p:cNvPicPr>
          <p:nvPr/>
        </p:nvPicPr>
        <p:blipFill rotWithShape="1">
          <a:blip r:embed="rId3"/>
          <a:srcRect l="250" t="13750" r="40232" b="4687"/>
          <a:stretch/>
        </p:blipFill>
        <p:spPr>
          <a:xfrm>
            <a:off x="5509260" y="1750256"/>
            <a:ext cx="6629400" cy="5107744"/>
          </a:xfrm>
          <a:prstGeom prst="rect">
            <a:avLst/>
          </a:prstGeom>
        </p:spPr>
      </p:pic>
    </p:spTree>
    <p:extLst>
      <p:ext uri="{BB962C8B-B14F-4D97-AF65-F5344CB8AC3E}">
        <p14:creationId xmlns:p14="http://schemas.microsoft.com/office/powerpoint/2010/main" val="3535516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Title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Hover your mouse on the new sprite icon and click on the paintbrush.  In the create section, click on the T symbol and type in your title.  Colour and resize as you want and place it where you want in the gaming screen.  Right click on the costume1 box and select duplicate.  On the new costume, change the colour.</a:t>
            </a:r>
          </a:p>
        </p:txBody>
      </p:sp>
      <p:pic>
        <p:nvPicPr>
          <p:cNvPr id="6" name="Picture 5">
            <a:extLst>
              <a:ext uri="{FF2B5EF4-FFF2-40B4-BE49-F238E27FC236}">
                <a16:creationId xmlns:a16="http://schemas.microsoft.com/office/drawing/2014/main" id="{DF253076-D5AA-4431-B8F0-252EBE4E5673}"/>
              </a:ext>
            </a:extLst>
          </p:cNvPr>
          <p:cNvPicPr>
            <a:picLocks noChangeAspect="1"/>
          </p:cNvPicPr>
          <p:nvPr/>
        </p:nvPicPr>
        <p:blipFill rotWithShape="1">
          <a:blip r:embed="rId2">
            <a:clrChange>
              <a:clrFrom>
                <a:srgbClr val="FFFFFF"/>
              </a:clrFrom>
              <a:clrTo>
                <a:srgbClr val="FFFFFF">
                  <a:alpha val="0"/>
                </a:srgbClr>
              </a:clrTo>
            </a:clrChange>
          </a:blip>
          <a:srcRect l="1832" t="17984" r="59718" b="12248"/>
          <a:stretch/>
        </p:blipFill>
        <p:spPr>
          <a:xfrm>
            <a:off x="4380614" y="873345"/>
            <a:ext cx="5273750" cy="5382734"/>
          </a:xfrm>
          <a:prstGeom prst="rect">
            <a:avLst/>
          </a:prstGeom>
        </p:spPr>
      </p:pic>
    </p:spTree>
    <p:extLst>
      <p:ext uri="{BB962C8B-B14F-4D97-AF65-F5344CB8AC3E}">
        <p14:creationId xmlns:p14="http://schemas.microsoft.com/office/powerpoint/2010/main" val="3166348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Title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For your title, type in these codes.  In the ‘When I receive’ block, it will say new message.  Click on the down arrow and create the new message Translate.</a:t>
            </a:r>
          </a:p>
        </p:txBody>
      </p:sp>
      <p:pic>
        <p:nvPicPr>
          <p:cNvPr id="7" name="Picture 6">
            <a:extLst>
              <a:ext uri="{FF2B5EF4-FFF2-40B4-BE49-F238E27FC236}">
                <a16:creationId xmlns:a16="http://schemas.microsoft.com/office/drawing/2014/main" id="{958CF1A8-5642-4456-811B-9E2862E1CB89}"/>
              </a:ext>
            </a:extLst>
          </p:cNvPr>
          <p:cNvPicPr>
            <a:picLocks noChangeAspect="1"/>
          </p:cNvPicPr>
          <p:nvPr/>
        </p:nvPicPr>
        <p:blipFill rotWithShape="1">
          <a:blip r:embed="rId2"/>
          <a:srcRect l="19535" t="18140" r="67994" b="42480"/>
          <a:stretch/>
        </p:blipFill>
        <p:spPr>
          <a:xfrm>
            <a:off x="5114260" y="580064"/>
            <a:ext cx="3779520" cy="6713271"/>
          </a:xfrm>
          <a:prstGeom prst="rect">
            <a:avLst/>
          </a:prstGeom>
        </p:spPr>
      </p:pic>
    </p:spTree>
    <p:extLst>
      <p:ext uri="{BB962C8B-B14F-4D97-AF65-F5344CB8AC3E}">
        <p14:creationId xmlns:p14="http://schemas.microsoft.com/office/powerpoint/2010/main" val="3658305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Flag button</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Resize and place your flag where you want.  Now, type in the following codes.  Remember, your x and y co-ordinates will depend on where you place your flag.</a:t>
            </a:r>
          </a:p>
          <a:p>
            <a:pPr marL="0" indent="0">
              <a:buNone/>
            </a:pPr>
            <a:r>
              <a:rPr lang="en-GB" i="1" u="sng" dirty="0"/>
              <a:t>Challenge</a:t>
            </a:r>
            <a:r>
              <a:rPr lang="en-GB" dirty="0"/>
              <a:t>: Create a second costume for the flag with a coloured line around it.  Use the blocks below to create a code that shows you are selecting that flag.</a:t>
            </a:r>
          </a:p>
        </p:txBody>
      </p:sp>
      <p:pic>
        <p:nvPicPr>
          <p:cNvPr id="4" name="Picture 3">
            <a:extLst>
              <a:ext uri="{FF2B5EF4-FFF2-40B4-BE49-F238E27FC236}">
                <a16:creationId xmlns:a16="http://schemas.microsoft.com/office/drawing/2014/main" id="{E805743C-BC78-4661-B386-965B5D354D9F}"/>
              </a:ext>
            </a:extLst>
          </p:cNvPr>
          <p:cNvPicPr>
            <a:picLocks noChangeAspect="1"/>
          </p:cNvPicPr>
          <p:nvPr/>
        </p:nvPicPr>
        <p:blipFill rotWithShape="1">
          <a:blip r:embed="rId2"/>
          <a:srcRect l="20930" t="20776" r="57965" b="48217"/>
          <a:stretch/>
        </p:blipFill>
        <p:spPr>
          <a:xfrm>
            <a:off x="5114261" y="1031358"/>
            <a:ext cx="4476306" cy="3699427"/>
          </a:xfrm>
          <a:prstGeom prst="rect">
            <a:avLst/>
          </a:prstGeom>
        </p:spPr>
      </p:pic>
      <p:pic>
        <p:nvPicPr>
          <p:cNvPr id="7" name="Picture 6">
            <a:extLst>
              <a:ext uri="{FF2B5EF4-FFF2-40B4-BE49-F238E27FC236}">
                <a16:creationId xmlns:a16="http://schemas.microsoft.com/office/drawing/2014/main" id="{E2CCE67F-688E-49E2-BE69-F91BCC52276E}"/>
              </a:ext>
            </a:extLst>
          </p:cNvPr>
          <p:cNvPicPr>
            <a:picLocks noChangeAspect="1"/>
          </p:cNvPicPr>
          <p:nvPr/>
        </p:nvPicPr>
        <p:blipFill rotWithShape="1">
          <a:blip r:embed="rId3"/>
          <a:srcRect l="44477" t="20466" r="31802" b="44806"/>
          <a:stretch/>
        </p:blipFill>
        <p:spPr>
          <a:xfrm>
            <a:off x="1020724" y="4730785"/>
            <a:ext cx="2892055" cy="2381693"/>
          </a:xfrm>
          <a:prstGeom prst="rect">
            <a:avLst/>
          </a:prstGeom>
        </p:spPr>
      </p:pic>
    </p:spTree>
    <p:extLst>
      <p:ext uri="{BB962C8B-B14F-4D97-AF65-F5344CB8AC3E}">
        <p14:creationId xmlns:p14="http://schemas.microsoft.com/office/powerpoint/2010/main" val="2859703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Prompt button</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Create a new sprite by using the square button and text button and place in your game screen in a bottom corner.</a:t>
            </a:r>
          </a:p>
          <a:p>
            <a:pPr marL="0" indent="0">
              <a:buNone/>
            </a:pPr>
            <a:r>
              <a:rPr lang="en-GB" i="1" u="sng" dirty="0"/>
              <a:t>Challenge</a:t>
            </a:r>
            <a:r>
              <a:rPr lang="en-GB" dirty="0"/>
              <a:t>: Mimic the previous challenge to show this button is being selected.</a:t>
            </a:r>
          </a:p>
        </p:txBody>
      </p:sp>
      <p:pic>
        <p:nvPicPr>
          <p:cNvPr id="6" name="Picture 5">
            <a:extLst>
              <a:ext uri="{FF2B5EF4-FFF2-40B4-BE49-F238E27FC236}">
                <a16:creationId xmlns:a16="http://schemas.microsoft.com/office/drawing/2014/main" id="{6AFB0261-6687-495C-A135-9931616704FE}"/>
              </a:ext>
            </a:extLst>
          </p:cNvPr>
          <p:cNvPicPr>
            <a:picLocks noChangeAspect="1"/>
          </p:cNvPicPr>
          <p:nvPr/>
        </p:nvPicPr>
        <p:blipFill rotWithShape="1">
          <a:blip r:embed="rId2">
            <a:clrChange>
              <a:clrFrom>
                <a:srgbClr val="FFFFFF"/>
              </a:clrFrom>
              <a:clrTo>
                <a:srgbClr val="FFFFFF">
                  <a:alpha val="0"/>
                </a:srgbClr>
              </a:clrTo>
            </a:clrChange>
          </a:blip>
          <a:srcRect l="10116" t="24806" r="50000" b="29922"/>
          <a:stretch/>
        </p:blipFill>
        <p:spPr>
          <a:xfrm>
            <a:off x="5667152" y="2200940"/>
            <a:ext cx="4862623" cy="3104708"/>
          </a:xfrm>
          <a:prstGeom prst="rect">
            <a:avLst/>
          </a:prstGeom>
        </p:spPr>
      </p:pic>
    </p:spTree>
    <p:extLst>
      <p:ext uri="{BB962C8B-B14F-4D97-AF65-F5344CB8AC3E}">
        <p14:creationId xmlns:p14="http://schemas.microsoft.com/office/powerpoint/2010/main" val="4111450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Prompt button coding</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As well as the challenge coding, put this coding in.</a:t>
            </a:r>
          </a:p>
        </p:txBody>
      </p:sp>
      <p:pic>
        <p:nvPicPr>
          <p:cNvPr id="4" name="Picture 3">
            <a:extLst>
              <a:ext uri="{FF2B5EF4-FFF2-40B4-BE49-F238E27FC236}">
                <a16:creationId xmlns:a16="http://schemas.microsoft.com/office/drawing/2014/main" id="{0770DF92-0C25-40D5-A659-B2B27F277ADF}"/>
              </a:ext>
            </a:extLst>
          </p:cNvPr>
          <p:cNvPicPr>
            <a:picLocks noChangeAspect="1"/>
          </p:cNvPicPr>
          <p:nvPr/>
        </p:nvPicPr>
        <p:blipFill rotWithShape="1">
          <a:blip r:embed="rId2">
            <a:clrChange>
              <a:clrFrom>
                <a:srgbClr val="F9F9F9"/>
              </a:clrFrom>
              <a:clrTo>
                <a:srgbClr val="F9F9F9">
                  <a:alpha val="0"/>
                </a:srgbClr>
              </a:clrTo>
            </a:clrChange>
          </a:blip>
          <a:srcRect l="20930" t="19380" r="56657" b="54121"/>
          <a:stretch/>
        </p:blipFill>
        <p:spPr>
          <a:xfrm>
            <a:off x="4444409" y="1488559"/>
            <a:ext cx="5883240" cy="3912781"/>
          </a:xfrm>
          <a:prstGeom prst="rect">
            <a:avLst/>
          </a:prstGeom>
        </p:spPr>
      </p:pic>
    </p:spTree>
    <p:extLst>
      <p:ext uri="{BB962C8B-B14F-4D97-AF65-F5344CB8AC3E}">
        <p14:creationId xmlns:p14="http://schemas.microsoft.com/office/powerpoint/2010/main" val="18478579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your Translator</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With your new coding blocks you can now code your translator.  Try out your coding so far by typing in what you want translated when prompted.  This will keep going until you reset the game by pressing the green flag.</a:t>
            </a:r>
          </a:p>
        </p:txBody>
      </p:sp>
      <p:pic>
        <p:nvPicPr>
          <p:cNvPr id="4" name="Picture 3">
            <a:extLst>
              <a:ext uri="{FF2B5EF4-FFF2-40B4-BE49-F238E27FC236}">
                <a16:creationId xmlns:a16="http://schemas.microsoft.com/office/drawing/2014/main" id="{867C5AD4-8A42-494A-B818-C4093D262724}"/>
              </a:ext>
            </a:extLst>
          </p:cNvPr>
          <p:cNvPicPr>
            <a:picLocks noChangeAspect="1"/>
          </p:cNvPicPr>
          <p:nvPr/>
        </p:nvPicPr>
        <p:blipFill rotWithShape="1">
          <a:blip r:embed="rId2">
            <a:clrChange>
              <a:clrFrom>
                <a:srgbClr val="F9F9F9"/>
              </a:clrFrom>
              <a:clrTo>
                <a:srgbClr val="F9F9F9">
                  <a:alpha val="0"/>
                </a:srgbClr>
              </a:clrTo>
            </a:clrChange>
          </a:blip>
          <a:srcRect l="21977" t="19535" r="42442" b="50000"/>
          <a:stretch/>
        </p:blipFill>
        <p:spPr>
          <a:xfrm>
            <a:off x="4505909" y="1741229"/>
            <a:ext cx="7008757" cy="3375542"/>
          </a:xfrm>
          <a:prstGeom prst="rect">
            <a:avLst/>
          </a:prstGeom>
        </p:spPr>
      </p:pic>
    </p:spTree>
    <p:extLst>
      <p:ext uri="{BB962C8B-B14F-4D97-AF65-F5344CB8AC3E}">
        <p14:creationId xmlns:p14="http://schemas.microsoft.com/office/powerpoint/2010/main" val="2541482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2</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Making your translator speak to you.</a:t>
            </a:r>
          </a:p>
        </p:txBody>
      </p:sp>
    </p:spTree>
    <p:extLst>
      <p:ext uri="{BB962C8B-B14F-4D97-AF65-F5344CB8AC3E}">
        <p14:creationId xmlns:p14="http://schemas.microsoft.com/office/powerpoint/2010/main" val="3382480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Speak prompt button.</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Create another prompt button called speak in the same way as you did with the write prompt button.  Use the following code for it.  For the ‘When I receive Write Hide’ command, use a similar code in your Write prompt button for the Speak command.</a:t>
            </a:r>
          </a:p>
        </p:txBody>
      </p:sp>
      <p:pic>
        <p:nvPicPr>
          <p:cNvPr id="6" name="Picture 5">
            <a:extLst>
              <a:ext uri="{FF2B5EF4-FFF2-40B4-BE49-F238E27FC236}">
                <a16:creationId xmlns:a16="http://schemas.microsoft.com/office/drawing/2014/main" id="{91DA0F03-D628-4809-B7C6-433C19339390}"/>
              </a:ext>
            </a:extLst>
          </p:cNvPr>
          <p:cNvPicPr>
            <a:picLocks noChangeAspect="1"/>
          </p:cNvPicPr>
          <p:nvPr/>
        </p:nvPicPr>
        <p:blipFill rotWithShape="1">
          <a:blip r:embed="rId2">
            <a:clrChange>
              <a:clrFrom>
                <a:srgbClr val="F9F9F9"/>
              </a:clrFrom>
              <a:clrTo>
                <a:srgbClr val="F9F9F9">
                  <a:alpha val="0"/>
                </a:srgbClr>
              </a:clrTo>
            </a:clrChange>
          </a:blip>
          <a:srcRect l="21192" t="19070" r="55436" b="50000"/>
          <a:stretch/>
        </p:blipFill>
        <p:spPr>
          <a:xfrm>
            <a:off x="4617720" y="1137683"/>
            <a:ext cx="5613348" cy="4178595"/>
          </a:xfrm>
          <a:prstGeom prst="rect">
            <a:avLst/>
          </a:prstGeom>
        </p:spPr>
      </p:pic>
    </p:spTree>
    <p:extLst>
      <p:ext uri="{BB962C8B-B14F-4D97-AF65-F5344CB8AC3E}">
        <p14:creationId xmlns:p14="http://schemas.microsoft.com/office/powerpoint/2010/main" val="146378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Speaking codes.</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 need to add another set of coding blocks to make your sprite speak.  Go to the add extension section and choose text to speech.</a:t>
            </a:r>
          </a:p>
        </p:txBody>
      </p:sp>
      <p:pic>
        <p:nvPicPr>
          <p:cNvPr id="5" name="Picture 4">
            <a:extLst>
              <a:ext uri="{FF2B5EF4-FFF2-40B4-BE49-F238E27FC236}">
                <a16:creationId xmlns:a16="http://schemas.microsoft.com/office/drawing/2014/main" id="{896706F2-ACCA-4E54-ABF2-730B05F1D835}"/>
              </a:ext>
            </a:extLst>
          </p:cNvPr>
          <p:cNvPicPr>
            <a:picLocks noChangeAspect="1"/>
          </p:cNvPicPr>
          <p:nvPr/>
        </p:nvPicPr>
        <p:blipFill rotWithShape="1">
          <a:blip r:embed="rId2"/>
          <a:srcRect l="60000" t="15194" r="20727" b="47752"/>
          <a:stretch/>
        </p:blipFill>
        <p:spPr>
          <a:xfrm>
            <a:off x="5148760" y="755501"/>
            <a:ext cx="4286108" cy="4635205"/>
          </a:xfrm>
          <a:prstGeom prst="rect">
            <a:avLst/>
          </a:prstGeom>
        </p:spPr>
      </p:pic>
    </p:spTree>
    <p:extLst>
      <p:ext uri="{BB962C8B-B14F-4D97-AF65-F5344CB8AC3E}">
        <p14:creationId xmlns:p14="http://schemas.microsoft.com/office/powerpoint/2010/main" val="1551733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Speaking codes.</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One thing that needs to be remembered is that Scratch is an American company, so some Welsh words will not be recognised.  You must set the text to speech language setting to the correct language as such.</a:t>
            </a:r>
          </a:p>
        </p:txBody>
      </p:sp>
      <p:pic>
        <p:nvPicPr>
          <p:cNvPr id="6" name="Picture 5">
            <a:extLst>
              <a:ext uri="{FF2B5EF4-FFF2-40B4-BE49-F238E27FC236}">
                <a16:creationId xmlns:a16="http://schemas.microsoft.com/office/drawing/2014/main" id="{C8E69529-EF4C-437D-B1F9-3FA46E37D2FF}"/>
              </a:ext>
            </a:extLst>
          </p:cNvPr>
          <p:cNvPicPr>
            <a:picLocks noChangeAspect="1"/>
          </p:cNvPicPr>
          <p:nvPr/>
        </p:nvPicPr>
        <p:blipFill rotWithShape="1">
          <a:blip r:embed="rId2">
            <a:clrChange>
              <a:clrFrom>
                <a:srgbClr val="F9F9F9"/>
              </a:clrFrom>
              <a:clrTo>
                <a:srgbClr val="F9F9F9">
                  <a:alpha val="0"/>
                </a:srgbClr>
              </a:clrTo>
            </a:clrChange>
          </a:blip>
          <a:srcRect l="21802" t="41551" r="65814" b="39190"/>
          <a:stretch/>
        </p:blipFill>
        <p:spPr>
          <a:xfrm>
            <a:off x="5341088" y="1165225"/>
            <a:ext cx="4974069" cy="4351338"/>
          </a:xfrm>
          <a:prstGeom prst="rect">
            <a:avLst/>
          </a:prstGeom>
        </p:spPr>
      </p:pic>
    </p:spTree>
    <p:extLst>
      <p:ext uri="{BB962C8B-B14F-4D97-AF65-F5344CB8AC3E}">
        <p14:creationId xmlns:p14="http://schemas.microsoft.com/office/powerpoint/2010/main" val="1412826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Making your sprite speak</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Go back to your main sprite and put in the following code.  Give it a try.  Please remember it is an American accent so it may not sound exact.</a:t>
            </a:r>
          </a:p>
          <a:p>
            <a:pPr marL="0" indent="0">
              <a:buNone/>
            </a:pPr>
            <a:endParaRPr lang="en-GB" dirty="0"/>
          </a:p>
          <a:p>
            <a:pPr marL="0" indent="0">
              <a:buNone/>
            </a:pPr>
            <a:r>
              <a:rPr lang="en-GB" i="1" u="sng" dirty="0"/>
              <a:t>Challenge</a:t>
            </a:r>
            <a:r>
              <a:rPr lang="en-GB" dirty="0"/>
              <a:t>: Play with the voice setting to find a voice you like.</a:t>
            </a:r>
          </a:p>
        </p:txBody>
      </p:sp>
      <p:pic>
        <p:nvPicPr>
          <p:cNvPr id="4" name="Picture 3">
            <a:extLst>
              <a:ext uri="{FF2B5EF4-FFF2-40B4-BE49-F238E27FC236}">
                <a16:creationId xmlns:a16="http://schemas.microsoft.com/office/drawing/2014/main" id="{21FE5ADD-351F-4702-9CAD-5522B2105223}"/>
              </a:ext>
            </a:extLst>
          </p:cNvPr>
          <p:cNvPicPr>
            <a:picLocks noChangeAspect="1"/>
          </p:cNvPicPr>
          <p:nvPr/>
        </p:nvPicPr>
        <p:blipFill rotWithShape="1">
          <a:blip r:embed="rId2">
            <a:clrChange>
              <a:clrFrom>
                <a:srgbClr val="F9F9F9"/>
              </a:clrFrom>
              <a:clrTo>
                <a:srgbClr val="F9F9F9">
                  <a:alpha val="0"/>
                </a:srgbClr>
              </a:clrTo>
            </a:clrChange>
          </a:blip>
          <a:srcRect l="35407" t="35814" r="41221" b="29922"/>
          <a:stretch/>
        </p:blipFill>
        <p:spPr>
          <a:xfrm>
            <a:off x="4778586" y="1253534"/>
            <a:ext cx="5759332" cy="4749302"/>
          </a:xfrm>
          <a:prstGeom prst="rect">
            <a:avLst/>
          </a:prstGeom>
        </p:spPr>
      </p:pic>
    </p:spTree>
    <p:extLst>
      <p:ext uri="{BB962C8B-B14F-4D97-AF65-F5344CB8AC3E}">
        <p14:creationId xmlns:p14="http://schemas.microsoft.com/office/powerpoint/2010/main" val="20991016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3</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Making your translator a universal translator.</a:t>
            </a:r>
          </a:p>
        </p:txBody>
      </p:sp>
    </p:spTree>
    <p:extLst>
      <p:ext uri="{BB962C8B-B14F-4D97-AF65-F5344CB8AC3E}">
        <p14:creationId xmlns:p14="http://schemas.microsoft.com/office/powerpoint/2010/main" val="14111597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Adding other countries</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Go back to creating the welsh flag.  Repeat the method for other countries, as many as you wish. As not everyone will recognise the flags, add the language name to your second costume of the flag.  So when your mouse hovers over it the flag highlights and shows name. Remember to have the same coding for each flag but with one alteration.  Make sure they are arranged neatly.</a:t>
            </a:r>
          </a:p>
        </p:txBody>
      </p:sp>
      <p:pic>
        <p:nvPicPr>
          <p:cNvPr id="5" name="Picture 4">
            <a:extLst>
              <a:ext uri="{FF2B5EF4-FFF2-40B4-BE49-F238E27FC236}">
                <a16:creationId xmlns:a16="http://schemas.microsoft.com/office/drawing/2014/main" id="{E31AAE70-D28E-4B89-9369-66F698A2E015}"/>
              </a:ext>
            </a:extLst>
          </p:cNvPr>
          <p:cNvPicPr>
            <a:picLocks noChangeAspect="1"/>
          </p:cNvPicPr>
          <p:nvPr/>
        </p:nvPicPr>
        <p:blipFill rotWithShape="1">
          <a:blip r:embed="rId2">
            <a:clrChange>
              <a:clrFrom>
                <a:srgbClr val="E5E5E5"/>
              </a:clrFrom>
              <a:clrTo>
                <a:srgbClr val="E5E5E5">
                  <a:alpha val="0"/>
                </a:srgbClr>
              </a:clrTo>
            </a:clrChange>
          </a:blip>
          <a:srcRect l="17267" t="37830" r="53604" b="29767"/>
          <a:stretch/>
        </p:blipFill>
        <p:spPr>
          <a:xfrm>
            <a:off x="5401340" y="930348"/>
            <a:ext cx="4630249" cy="2897372"/>
          </a:xfrm>
          <a:prstGeom prst="rect">
            <a:avLst/>
          </a:prstGeom>
        </p:spPr>
      </p:pic>
      <p:pic>
        <p:nvPicPr>
          <p:cNvPr id="4" name="Picture 3">
            <a:extLst>
              <a:ext uri="{FF2B5EF4-FFF2-40B4-BE49-F238E27FC236}">
                <a16:creationId xmlns:a16="http://schemas.microsoft.com/office/drawing/2014/main" id="{E0FC0F60-7DC4-46AB-AF1C-663F2103F8FE}"/>
              </a:ext>
            </a:extLst>
          </p:cNvPr>
          <p:cNvPicPr>
            <a:picLocks noChangeAspect="1"/>
          </p:cNvPicPr>
          <p:nvPr/>
        </p:nvPicPr>
        <p:blipFill rotWithShape="1">
          <a:blip r:embed="rId3">
            <a:clrChange>
              <a:clrFrom>
                <a:srgbClr val="F9F9F9"/>
              </a:clrFrom>
              <a:clrTo>
                <a:srgbClr val="F9F9F9">
                  <a:alpha val="0"/>
                </a:srgbClr>
              </a:clrTo>
            </a:clrChange>
          </a:blip>
          <a:srcRect l="21802" t="40620" r="55698" b="39509"/>
          <a:stretch/>
        </p:blipFill>
        <p:spPr>
          <a:xfrm>
            <a:off x="4918093" y="3827720"/>
            <a:ext cx="5312378" cy="2639027"/>
          </a:xfrm>
          <a:prstGeom prst="rect">
            <a:avLst/>
          </a:prstGeom>
        </p:spPr>
      </p:pic>
    </p:spTree>
    <p:extLst>
      <p:ext uri="{BB962C8B-B14F-4D97-AF65-F5344CB8AC3E}">
        <p14:creationId xmlns:p14="http://schemas.microsoft.com/office/powerpoint/2010/main" val="1896453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Not all speak</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Not all languages allow for text to speech.  If it doesn’t, put this code in the flags with a new variable called ‘can speak’.  Add this block underneath the code you did above.</a:t>
            </a:r>
          </a:p>
        </p:txBody>
      </p:sp>
      <p:pic>
        <p:nvPicPr>
          <p:cNvPr id="5" name="Picture 4">
            <a:extLst>
              <a:ext uri="{FF2B5EF4-FFF2-40B4-BE49-F238E27FC236}">
                <a16:creationId xmlns:a16="http://schemas.microsoft.com/office/drawing/2014/main" id="{5FE12BD1-B1AD-43DB-8B7C-4F8605123C1B}"/>
              </a:ext>
            </a:extLst>
          </p:cNvPr>
          <p:cNvPicPr>
            <a:picLocks noChangeAspect="1"/>
          </p:cNvPicPr>
          <p:nvPr/>
        </p:nvPicPr>
        <p:blipFill rotWithShape="1">
          <a:blip r:embed="rId2">
            <a:clrChange>
              <a:clrFrom>
                <a:srgbClr val="F9F9F9"/>
              </a:clrFrom>
              <a:clrTo>
                <a:srgbClr val="F9F9F9">
                  <a:alpha val="0"/>
                </a:srgbClr>
              </a:clrTo>
            </a:clrChange>
          </a:blip>
          <a:srcRect l="23721" t="55814" r="55000" b="23101"/>
          <a:stretch/>
        </p:blipFill>
        <p:spPr>
          <a:xfrm>
            <a:off x="4617720" y="1825625"/>
            <a:ext cx="6028033" cy="3359890"/>
          </a:xfrm>
          <a:prstGeom prst="rect">
            <a:avLst/>
          </a:prstGeom>
        </p:spPr>
      </p:pic>
    </p:spTree>
    <p:extLst>
      <p:ext uri="{BB962C8B-B14F-4D97-AF65-F5344CB8AC3E}">
        <p14:creationId xmlns:p14="http://schemas.microsoft.com/office/powerpoint/2010/main" val="2236351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Not all speak</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Go back to your translator sprite.  Change the speaking code so it looks like this.</a:t>
            </a:r>
          </a:p>
        </p:txBody>
      </p:sp>
      <p:pic>
        <p:nvPicPr>
          <p:cNvPr id="5" name="Picture 4">
            <a:extLst>
              <a:ext uri="{FF2B5EF4-FFF2-40B4-BE49-F238E27FC236}">
                <a16:creationId xmlns:a16="http://schemas.microsoft.com/office/drawing/2014/main" id="{41EAAA43-D7C9-4013-8220-F316D1FF1686}"/>
              </a:ext>
            </a:extLst>
          </p:cNvPr>
          <p:cNvPicPr>
            <a:picLocks noChangeAspect="1"/>
          </p:cNvPicPr>
          <p:nvPr/>
        </p:nvPicPr>
        <p:blipFill rotWithShape="1">
          <a:blip r:embed="rId2">
            <a:clrChange>
              <a:clrFrom>
                <a:srgbClr val="F9F9F9"/>
              </a:clrFrom>
              <a:clrTo>
                <a:srgbClr val="F9F9F9">
                  <a:alpha val="0"/>
                </a:srgbClr>
              </a:clrTo>
            </a:clrChange>
          </a:blip>
          <a:srcRect l="37239" t="19070" r="34418" b="17481"/>
          <a:stretch/>
        </p:blipFill>
        <p:spPr>
          <a:xfrm>
            <a:off x="5218070" y="609600"/>
            <a:ext cx="4852350" cy="6110177"/>
          </a:xfrm>
          <a:prstGeom prst="rect">
            <a:avLst/>
          </a:prstGeom>
        </p:spPr>
      </p:pic>
    </p:spTree>
    <p:extLst>
      <p:ext uri="{BB962C8B-B14F-4D97-AF65-F5344CB8AC3E}">
        <p14:creationId xmlns:p14="http://schemas.microsoft.com/office/powerpoint/2010/main" val="19188814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26982-EF61-412C-B760-317F7E115BB6}"/>
              </a:ext>
            </a:extLst>
          </p:cNvPr>
          <p:cNvSpPr>
            <a:spLocks noGrp="1"/>
          </p:cNvSpPr>
          <p:nvPr>
            <p:ph type="title"/>
          </p:nvPr>
        </p:nvSpPr>
        <p:spPr/>
        <p:txBody>
          <a:bodyPr/>
          <a:lstStyle/>
          <a:p>
            <a:r>
              <a:rPr lang="en-US" dirty="0"/>
              <a:t>List of Languages that can be translated</a:t>
            </a:r>
            <a:endParaRPr lang="en-GB" dirty="0"/>
          </a:p>
        </p:txBody>
      </p:sp>
      <p:sp>
        <p:nvSpPr>
          <p:cNvPr id="3" name="Content Placeholder 2">
            <a:extLst>
              <a:ext uri="{FF2B5EF4-FFF2-40B4-BE49-F238E27FC236}">
                <a16:creationId xmlns:a16="http://schemas.microsoft.com/office/drawing/2014/main" id="{27F03AC2-1C74-4713-B9B7-036A83CCC022}"/>
              </a:ext>
            </a:extLst>
          </p:cNvPr>
          <p:cNvSpPr>
            <a:spLocks noGrp="1"/>
          </p:cNvSpPr>
          <p:nvPr>
            <p:ph sz="half" idx="1"/>
          </p:nvPr>
        </p:nvSpPr>
        <p:spPr/>
        <p:txBody>
          <a:bodyPr>
            <a:normAutofit fontScale="85000" lnSpcReduction="20000"/>
          </a:bodyPr>
          <a:lstStyle/>
          <a:p>
            <a:r>
              <a:rPr lang="en-US" dirty="0"/>
              <a:t>Amharic</a:t>
            </a:r>
          </a:p>
          <a:p>
            <a:r>
              <a:rPr lang="en-US" dirty="0"/>
              <a:t>Arabic</a:t>
            </a:r>
          </a:p>
          <a:p>
            <a:r>
              <a:rPr lang="en-US" dirty="0" err="1"/>
              <a:t>Azerbaijami</a:t>
            </a:r>
            <a:endParaRPr lang="en-US" dirty="0"/>
          </a:p>
          <a:p>
            <a:r>
              <a:rPr lang="en-US" dirty="0"/>
              <a:t>Basque</a:t>
            </a:r>
          </a:p>
          <a:p>
            <a:r>
              <a:rPr lang="en-US" dirty="0"/>
              <a:t>Bulgarian</a:t>
            </a:r>
          </a:p>
          <a:p>
            <a:r>
              <a:rPr lang="en-US" dirty="0"/>
              <a:t>Catalan</a:t>
            </a:r>
          </a:p>
          <a:p>
            <a:r>
              <a:rPr lang="en-US" dirty="0"/>
              <a:t>Chinses (Simplified)</a:t>
            </a:r>
          </a:p>
          <a:p>
            <a:r>
              <a:rPr lang="en-US" dirty="0"/>
              <a:t>Chinese (Traditional)</a:t>
            </a:r>
          </a:p>
          <a:p>
            <a:r>
              <a:rPr lang="en-US" dirty="0"/>
              <a:t>Croatian</a:t>
            </a:r>
          </a:p>
          <a:p>
            <a:r>
              <a:rPr lang="en-US" dirty="0"/>
              <a:t>Czech</a:t>
            </a:r>
          </a:p>
          <a:p>
            <a:r>
              <a:rPr lang="en-US" dirty="0"/>
              <a:t>Danish</a:t>
            </a:r>
          </a:p>
          <a:p>
            <a:r>
              <a:rPr lang="en-US" dirty="0"/>
              <a:t>Dutch</a:t>
            </a:r>
          </a:p>
          <a:p>
            <a:pPr marL="0" indent="0">
              <a:buNone/>
            </a:pPr>
            <a:endParaRPr lang="en-GB" dirty="0"/>
          </a:p>
        </p:txBody>
      </p:sp>
      <p:sp>
        <p:nvSpPr>
          <p:cNvPr id="4" name="Content Placeholder 3">
            <a:extLst>
              <a:ext uri="{FF2B5EF4-FFF2-40B4-BE49-F238E27FC236}">
                <a16:creationId xmlns:a16="http://schemas.microsoft.com/office/drawing/2014/main" id="{4FA5D81E-2F16-453A-8228-586151C790AA}"/>
              </a:ext>
            </a:extLst>
          </p:cNvPr>
          <p:cNvSpPr>
            <a:spLocks noGrp="1"/>
          </p:cNvSpPr>
          <p:nvPr>
            <p:ph sz="half" idx="2"/>
          </p:nvPr>
        </p:nvSpPr>
        <p:spPr/>
        <p:txBody>
          <a:bodyPr>
            <a:normAutofit fontScale="85000" lnSpcReduction="20000"/>
          </a:bodyPr>
          <a:lstStyle/>
          <a:p>
            <a:r>
              <a:rPr lang="en-US" dirty="0"/>
              <a:t>English</a:t>
            </a:r>
          </a:p>
          <a:p>
            <a:r>
              <a:rPr lang="en-US" dirty="0"/>
              <a:t>Estonian</a:t>
            </a:r>
          </a:p>
          <a:p>
            <a:r>
              <a:rPr lang="en-US" dirty="0"/>
              <a:t>Finnish</a:t>
            </a:r>
          </a:p>
          <a:p>
            <a:r>
              <a:rPr lang="en-US" dirty="0"/>
              <a:t>French</a:t>
            </a:r>
          </a:p>
          <a:p>
            <a:r>
              <a:rPr lang="en-US" dirty="0"/>
              <a:t>Galician</a:t>
            </a:r>
          </a:p>
          <a:p>
            <a:r>
              <a:rPr lang="en-US" dirty="0"/>
              <a:t>German</a:t>
            </a:r>
          </a:p>
          <a:p>
            <a:r>
              <a:rPr lang="en-US" dirty="0"/>
              <a:t>Greek</a:t>
            </a:r>
          </a:p>
          <a:p>
            <a:r>
              <a:rPr lang="en-US" dirty="0"/>
              <a:t>Hebrew</a:t>
            </a:r>
          </a:p>
          <a:p>
            <a:r>
              <a:rPr lang="en-US" dirty="0"/>
              <a:t>Hungarian</a:t>
            </a:r>
          </a:p>
          <a:p>
            <a:r>
              <a:rPr lang="en-US" dirty="0"/>
              <a:t>Icelandic</a:t>
            </a:r>
          </a:p>
          <a:p>
            <a:r>
              <a:rPr lang="en-US" dirty="0"/>
              <a:t>Indonesian</a:t>
            </a:r>
            <a:endParaRPr lang="en-GB" dirty="0"/>
          </a:p>
        </p:txBody>
      </p:sp>
    </p:spTree>
    <p:extLst>
      <p:ext uri="{BB962C8B-B14F-4D97-AF65-F5344CB8AC3E}">
        <p14:creationId xmlns:p14="http://schemas.microsoft.com/office/powerpoint/2010/main" val="35118475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26982-EF61-412C-B760-317F7E115BB6}"/>
              </a:ext>
            </a:extLst>
          </p:cNvPr>
          <p:cNvSpPr>
            <a:spLocks noGrp="1"/>
          </p:cNvSpPr>
          <p:nvPr>
            <p:ph type="title"/>
          </p:nvPr>
        </p:nvSpPr>
        <p:spPr/>
        <p:txBody>
          <a:bodyPr/>
          <a:lstStyle/>
          <a:p>
            <a:r>
              <a:rPr lang="en-US" dirty="0"/>
              <a:t>List of Languages that can be translated</a:t>
            </a:r>
            <a:endParaRPr lang="en-GB" dirty="0"/>
          </a:p>
        </p:txBody>
      </p:sp>
      <p:sp>
        <p:nvSpPr>
          <p:cNvPr id="3" name="Content Placeholder 2">
            <a:extLst>
              <a:ext uri="{FF2B5EF4-FFF2-40B4-BE49-F238E27FC236}">
                <a16:creationId xmlns:a16="http://schemas.microsoft.com/office/drawing/2014/main" id="{27F03AC2-1C74-4713-B9B7-036A83CCC022}"/>
              </a:ext>
            </a:extLst>
          </p:cNvPr>
          <p:cNvSpPr>
            <a:spLocks noGrp="1"/>
          </p:cNvSpPr>
          <p:nvPr>
            <p:ph sz="half" idx="1"/>
          </p:nvPr>
        </p:nvSpPr>
        <p:spPr/>
        <p:txBody>
          <a:bodyPr>
            <a:normAutofit fontScale="62500" lnSpcReduction="20000"/>
          </a:bodyPr>
          <a:lstStyle/>
          <a:p>
            <a:r>
              <a:rPr lang="en-US" dirty="0"/>
              <a:t>Irish</a:t>
            </a:r>
          </a:p>
          <a:p>
            <a:r>
              <a:rPr lang="en-US" dirty="0"/>
              <a:t>Italian</a:t>
            </a:r>
          </a:p>
          <a:p>
            <a:r>
              <a:rPr lang="en-US" dirty="0"/>
              <a:t>Japanese</a:t>
            </a:r>
          </a:p>
          <a:p>
            <a:r>
              <a:rPr lang="en-US" dirty="0"/>
              <a:t>Korean</a:t>
            </a:r>
          </a:p>
          <a:p>
            <a:r>
              <a:rPr lang="en-US" dirty="0"/>
              <a:t>Latvian</a:t>
            </a:r>
          </a:p>
          <a:p>
            <a:r>
              <a:rPr lang="en-US" dirty="0"/>
              <a:t>Lithuanian</a:t>
            </a:r>
          </a:p>
          <a:p>
            <a:r>
              <a:rPr lang="en-US" dirty="0"/>
              <a:t>Maori</a:t>
            </a:r>
          </a:p>
          <a:p>
            <a:r>
              <a:rPr lang="en-US" dirty="0"/>
              <a:t>Norwegian</a:t>
            </a:r>
          </a:p>
          <a:p>
            <a:r>
              <a:rPr lang="en-US" dirty="0"/>
              <a:t>Persian</a:t>
            </a:r>
          </a:p>
          <a:p>
            <a:r>
              <a:rPr lang="en-US" dirty="0"/>
              <a:t>Polish</a:t>
            </a:r>
          </a:p>
          <a:p>
            <a:r>
              <a:rPr lang="en-US" dirty="0"/>
              <a:t>Portuguese</a:t>
            </a:r>
          </a:p>
          <a:p>
            <a:r>
              <a:rPr lang="en-US" dirty="0"/>
              <a:t>Romanian</a:t>
            </a:r>
          </a:p>
          <a:p>
            <a:r>
              <a:rPr lang="en-US" dirty="0"/>
              <a:t>Russian</a:t>
            </a:r>
          </a:p>
          <a:p>
            <a:r>
              <a:rPr lang="en-US" dirty="0"/>
              <a:t>Scots Gaelic</a:t>
            </a:r>
            <a:endParaRPr lang="en-GB" dirty="0"/>
          </a:p>
        </p:txBody>
      </p:sp>
      <p:sp>
        <p:nvSpPr>
          <p:cNvPr id="4" name="Content Placeholder 3">
            <a:extLst>
              <a:ext uri="{FF2B5EF4-FFF2-40B4-BE49-F238E27FC236}">
                <a16:creationId xmlns:a16="http://schemas.microsoft.com/office/drawing/2014/main" id="{4FA5D81E-2F16-453A-8228-586151C790AA}"/>
              </a:ext>
            </a:extLst>
          </p:cNvPr>
          <p:cNvSpPr>
            <a:spLocks noGrp="1"/>
          </p:cNvSpPr>
          <p:nvPr>
            <p:ph sz="half" idx="2"/>
          </p:nvPr>
        </p:nvSpPr>
        <p:spPr/>
        <p:txBody>
          <a:bodyPr>
            <a:normAutofit fontScale="62500" lnSpcReduction="20000"/>
          </a:bodyPr>
          <a:lstStyle/>
          <a:p>
            <a:r>
              <a:rPr lang="en-US" dirty="0"/>
              <a:t>Serbian</a:t>
            </a:r>
          </a:p>
          <a:p>
            <a:r>
              <a:rPr lang="en-US" dirty="0"/>
              <a:t>Slovak</a:t>
            </a:r>
          </a:p>
          <a:p>
            <a:r>
              <a:rPr lang="en-US" dirty="0"/>
              <a:t>Slovenian</a:t>
            </a:r>
          </a:p>
          <a:p>
            <a:r>
              <a:rPr lang="en-US" dirty="0"/>
              <a:t>Spanish</a:t>
            </a:r>
          </a:p>
          <a:p>
            <a:r>
              <a:rPr lang="en-US" dirty="0"/>
              <a:t>Swedish</a:t>
            </a:r>
          </a:p>
          <a:p>
            <a:r>
              <a:rPr lang="en-US" dirty="0"/>
              <a:t>Thai</a:t>
            </a:r>
          </a:p>
          <a:p>
            <a:r>
              <a:rPr lang="en-US" dirty="0"/>
              <a:t>Turkish</a:t>
            </a:r>
          </a:p>
          <a:p>
            <a:r>
              <a:rPr lang="en-US" dirty="0"/>
              <a:t>Ukrainian</a:t>
            </a:r>
          </a:p>
          <a:p>
            <a:r>
              <a:rPr lang="en-US" dirty="0"/>
              <a:t>Vietnamese</a:t>
            </a:r>
          </a:p>
          <a:p>
            <a:r>
              <a:rPr lang="en-US" dirty="0"/>
              <a:t>Welsh</a:t>
            </a:r>
          </a:p>
          <a:p>
            <a:r>
              <a:rPr lang="en-US" dirty="0"/>
              <a:t>Zulu</a:t>
            </a:r>
            <a:endParaRPr lang="en-GB" dirty="0"/>
          </a:p>
        </p:txBody>
      </p:sp>
    </p:spTree>
    <p:extLst>
      <p:ext uri="{BB962C8B-B14F-4D97-AF65-F5344CB8AC3E}">
        <p14:creationId xmlns:p14="http://schemas.microsoft.com/office/powerpoint/2010/main" val="3255112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26982-EF61-412C-B760-317F7E115BB6}"/>
              </a:ext>
            </a:extLst>
          </p:cNvPr>
          <p:cNvSpPr>
            <a:spLocks noGrp="1"/>
          </p:cNvSpPr>
          <p:nvPr>
            <p:ph type="title"/>
          </p:nvPr>
        </p:nvSpPr>
        <p:spPr/>
        <p:txBody>
          <a:bodyPr/>
          <a:lstStyle/>
          <a:p>
            <a:r>
              <a:rPr lang="en-US" dirty="0"/>
              <a:t>List of Languages that can be spoken</a:t>
            </a:r>
            <a:endParaRPr lang="en-GB" dirty="0"/>
          </a:p>
        </p:txBody>
      </p:sp>
      <p:sp>
        <p:nvSpPr>
          <p:cNvPr id="3" name="Content Placeholder 2">
            <a:extLst>
              <a:ext uri="{FF2B5EF4-FFF2-40B4-BE49-F238E27FC236}">
                <a16:creationId xmlns:a16="http://schemas.microsoft.com/office/drawing/2014/main" id="{27F03AC2-1C74-4713-B9B7-036A83CCC022}"/>
              </a:ext>
            </a:extLst>
          </p:cNvPr>
          <p:cNvSpPr>
            <a:spLocks noGrp="1"/>
          </p:cNvSpPr>
          <p:nvPr>
            <p:ph sz="half" idx="1"/>
          </p:nvPr>
        </p:nvSpPr>
        <p:spPr/>
        <p:txBody>
          <a:bodyPr>
            <a:normAutofit fontScale="85000" lnSpcReduction="20000"/>
          </a:bodyPr>
          <a:lstStyle/>
          <a:p>
            <a:r>
              <a:rPr lang="en-US" dirty="0"/>
              <a:t>Arabic</a:t>
            </a:r>
          </a:p>
          <a:p>
            <a:r>
              <a:rPr lang="en-US" dirty="0"/>
              <a:t>Chinese (Mandarin)</a:t>
            </a:r>
          </a:p>
          <a:p>
            <a:r>
              <a:rPr lang="en-US" dirty="0"/>
              <a:t>Danish</a:t>
            </a:r>
          </a:p>
          <a:p>
            <a:r>
              <a:rPr lang="en-US" dirty="0"/>
              <a:t>Dutch</a:t>
            </a:r>
          </a:p>
          <a:p>
            <a:r>
              <a:rPr lang="en-US" dirty="0"/>
              <a:t>English</a:t>
            </a:r>
          </a:p>
          <a:p>
            <a:r>
              <a:rPr lang="en-US" dirty="0"/>
              <a:t>French</a:t>
            </a:r>
          </a:p>
          <a:p>
            <a:r>
              <a:rPr lang="en-US" dirty="0"/>
              <a:t>German</a:t>
            </a:r>
          </a:p>
          <a:p>
            <a:r>
              <a:rPr lang="en-US" dirty="0"/>
              <a:t>Hindi</a:t>
            </a:r>
          </a:p>
          <a:p>
            <a:r>
              <a:rPr lang="en-US" dirty="0"/>
              <a:t>Icelandic</a:t>
            </a:r>
          </a:p>
          <a:p>
            <a:r>
              <a:rPr lang="en-US" dirty="0"/>
              <a:t>Italian</a:t>
            </a:r>
          </a:p>
          <a:p>
            <a:r>
              <a:rPr lang="en-US" dirty="0"/>
              <a:t>Japanese</a:t>
            </a:r>
          </a:p>
          <a:p>
            <a:r>
              <a:rPr lang="en-US" dirty="0"/>
              <a:t>Korean</a:t>
            </a:r>
            <a:endParaRPr lang="en-GB" dirty="0"/>
          </a:p>
        </p:txBody>
      </p:sp>
      <p:sp>
        <p:nvSpPr>
          <p:cNvPr id="4" name="Content Placeholder 3">
            <a:extLst>
              <a:ext uri="{FF2B5EF4-FFF2-40B4-BE49-F238E27FC236}">
                <a16:creationId xmlns:a16="http://schemas.microsoft.com/office/drawing/2014/main" id="{4FA5D81E-2F16-453A-8228-586151C790AA}"/>
              </a:ext>
            </a:extLst>
          </p:cNvPr>
          <p:cNvSpPr>
            <a:spLocks noGrp="1"/>
          </p:cNvSpPr>
          <p:nvPr>
            <p:ph sz="half" idx="2"/>
          </p:nvPr>
        </p:nvSpPr>
        <p:spPr/>
        <p:txBody>
          <a:bodyPr>
            <a:normAutofit fontScale="85000" lnSpcReduction="20000"/>
          </a:bodyPr>
          <a:lstStyle/>
          <a:p>
            <a:r>
              <a:rPr lang="en-US" dirty="0"/>
              <a:t>Norwegian</a:t>
            </a:r>
          </a:p>
          <a:p>
            <a:r>
              <a:rPr lang="en-US" dirty="0"/>
              <a:t>Polish</a:t>
            </a:r>
          </a:p>
          <a:p>
            <a:r>
              <a:rPr lang="en-US" dirty="0"/>
              <a:t>Portuguese (Brazilian)</a:t>
            </a:r>
          </a:p>
          <a:p>
            <a:r>
              <a:rPr lang="en-US" dirty="0"/>
              <a:t>Portuguese</a:t>
            </a:r>
          </a:p>
          <a:p>
            <a:r>
              <a:rPr lang="en-US" dirty="0"/>
              <a:t>Romanian</a:t>
            </a:r>
          </a:p>
          <a:p>
            <a:r>
              <a:rPr lang="en-US" dirty="0"/>
              <a:t>Russian</a:t>
            </a:r>
          </a:p>
          <a:p>
            <a:r>
              <a:rPr lang="en-US" dirty="0"/>
              <a:t>Spanish</a:t>
            </a:r>
          </a:p>
          <a:p>
            <a:r>
              <a:rPr lang="en-US" dirty="0"/>
              <a:t>Spanish (Latin America)</a:t>
            </a:r>
          </a:p>
          <a:p>
            <a:r>
              <a:rPr lang="en-US" dirty="0"/>
              <a:t>Swedish</a:t>
            </a:r>
          </a:p>
          <a:p>
            <a:r>
              <a:rPr lang="en-US" dirty="0"/>
              <a:t>Turkish</a:t>
            </a:r>
          </a:p>
          <a:p>
            <a:r>
              <a:rPr lang="en-US" dirty="0"/>
              <a:t>Welsh</a:t>
            </a:r>
            <a:endParaRPr lang="en-GB" dirty="0"/>
          </a:p>
        </p:txBody>
      </p:sp>
    </p:spTree>
    <p:extLst>
      <p:ext uri="{BB962C8B-B14F-4D97-AF65-F5344CB8AC3E}">
        <p14:creationId xmlns:p14="http://schemas.microsoft.com/office/powerpoint/2010/main" val="34194955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Throughout, remember to save and name your file.  When completed, click on Share.  Now, go to HWB and into J2E.  Go to J2Code, go down to the Scratch icon at the bottom and type in your Scratch username.  All files will save to your J2E files.</a:t>
            </a:r>
          </a:p>
        </p:txBody>
      </p:sp>
      <p:pic>
        <p:nvPicPr>
          <p:cNvPr id="5" name="Picture 4">
            <a:extLst>
              <a:ext uri="{FF2B5EF4-FFF2-40B4-BE49-F238E27FC236}">
                <a16:creationId xmlns:a16="http://schemas.microsoft.com/office/drawing/2014/main" id="{83FA9DBC-DD8D-402D-8949-A809C4706CC3}"/>
              </a:ext>
            </a:extLst>
          </p:cNvPr>
          <p:cNvPicPr>
            <a:picLocks noChangeAspect="1"/>
          </p:cNvPicPr>
          <p:nvPr/>
        </p:nvPicPr>
        <p:blipFill rotWithShape="1">
          <a:blip r:embed="rId2"/>
          <a:srcRect l="10029" t="54729" r="81686" b="31473"/>
          <a:stretch/>
        </p:blipFill>
        <p:spPr>
          <a:xfrm>
            <a:off x="5528930" y="361506"/>
            <a:ext cx="2573080" cy="2410573"/>
          </a:xfrm>
          <a:prstGeom prst="rect">
            <a:avLst/>
          </a:prstGeom>
        </p:spPr>
      </p:pic>
      <p:pic>
        <p:nvPicPr>
          <p:cNvPr id="7" name="Picture 6">
            <a:extLst>
              <a:ext uri="{FF2B5EF4-FFF2-40B4-BE49-F238E27FC236}">
                <a16:creationId xmlns:a16="http://schemas.microsoft.com/office/drawing/2014/main" id="{8F4B5382-9B44-4AD4-AC25-A113807539C6}"/>
              </a:ext>
            </a:extLst>
          </p:cNvPr>
          <p:cNvPicPr>
            <a:picLocks noChangeAspect="1"/>
          </p:cNvPicPr>
          <p:nvPr/>
        </p:nvPicPr>
        <p:blipFill rotWithShape="1">
          <a:blip r:embed="rId3"/>
          <a:srcRect l="18750" t="22637" r="18198" b="24650"/>
          <a:stretch/>
        </p:blipFill>
        <p:spPr>
          <a:xfrm>
            <a:off x="4566969" y="2601090"/>
            <a:ext cx="6943060" cy="3265064"/>
          </a:xfrm>
          <a:prstGeom prst="rect">
            <a:avLst/>
          </a:prstGeom>
        </p:spPr>
      </p:pic>
    </p:spTree>
    <p:extLst>
      <p:ext uri="{BB962C8B-B14F-4D97-AF65-F5344CB8AC3E}">
        <p14:creationId xmlns:p14="http://schemas.microsoft.com/office/powerpoint/2010/main" val="1687632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4D758-0DDD-45E1-AEFE-312AE075627F}"/>
              </a:ext>
            </a:extLst>
          </p:cNvPr>
          <p:cNvSpPr>
            <a:spLocks noGrp="1"/>
          </p:cNvSpPr>
          <p:nvPr>
            <p:ph type="title"/>
          </p:nvPr>
        </p:nvSpPr>
        <p:spPr/>
        <p:txBody>
          <a:bodyPr/>
          <a:lstStyle/>
          <a:p>
            <a:r>
              <a:rPr lang="en-GB" dirty="0"/>
              <a:t>Challenge</a:t>
            </a:r>
          </a:p>
        </p:txBody>
      </p:sp>
      <p:sp>
        <p:nvSpPr>
          <p:cNvPr id="3" name="Content Placeholder 2">
            <a:extLst>
              <a:ext uri="{FF2B5EF4-FFF2-40B4-BE49-F238E27FC236}">
                <a16:creationId xmlns:a16="http://schemas.microsoft.com/office/drawing/2014/main" id="{65D29BDD-FA83-4D0C-B33C-3D9A9372AA4A}"/>
              </a:ext>
            </a:extLst>
          </p:cNvPr>
          <p:cNvSpPr>
            <a:spLocks noGrp="1"/>
          </p:cNvSpPr>
          <p:nvPr>
            <p:ph idx="1"/>
          </p:nvPr>
        </p:nvSpPr>
        <p:spPr/>
        <p:txBody>
          <a:bodyPr/>
          <a:lstStyle/>
          <a:p>
            <a:r>
              <a:rPr lang="en-GB" dirty="0"/>
              <a:t>Can you give your translator sprite different costumes or props linking to the language they are speaking, e.g. leek for welsh, wearing a beret for French etc.  Create coding that allows for this change.</a:t>
            </a:r>
          </a:p>
          <a:p>
            <a:r>
              <a:rPr lang="en-GB" dirty="0"/>
              <a:t>Can you create backgrounds and coding so the background changes to match the language?</a:t>
            </a:r>
          </a:p>
          <a:p>
            <a:r>
              <a:rPr lang="en-GB" dirty="0"/>
              <a:t>Can you create coding that sends you back to the main page without having to press the green flag?</a:t>
            </a:r>
          </a:p>
        </p:txBody>
      </p:sp>
    </p:spTree>
    <p:extLst>
      <p:ext uri="{BB962C8B-B14F-4D97-AF65-F5344CB8AC3E}">
        <p14:creationId xmlns:p14="http://schemas.microsoft.com/office/powerpoint/2010/main" val="12750612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469</TotalTime>
  <Words>1082</Words>
  <Application>Microsoft Office PowerPoint</Application>
  <PresentationFormat>Widescreen</PresentationFormat>
  <Paragraphs>128</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Comic Sans MS</vt:lpstr>
      <vt:lpstr>Trebuchet MS</vt:lpstr>
      <vt:lpstr>Wingdings 3</vt:lpstr>
      <vt:lpstr>Facet</vt:lpstr>
      <vt:lpstr>Coding with Scratch</vt:lpstr>
      <vt:lpstr>Section 1</vt:lpstr>
      <vt:lpstr>Creating a Background</vt:lpstr>
      <vt:lpstr>Creating a Sprite</vt:lpstr>
      <vt:lpstr>Uploading images</vt:lpstr>
      <vt:lpstr>Translator</vt:lpstr>
      <vt:lpstr>Creating a Variable</vt:lpstr>
      <vt:lpstr>Creating a Title</vt:lpstr>
      <vt:lpstr>Creating a Title</vt:lpstr>
      <vt:lpstr>Flag button</vt:lpstr>
      <vt:lpstr>Prompt button</vt:lpstr>
      <vt:lpstr>Prompt button coding</vt:lpstr>
      <vt:lpstr>Coding your Translator</vt:lpstr>
      <vt:lpstr>Section 2</vt:lpstr>
      <vt:lpstr>Speak prompt button.</vt:lpstr>
      <vt:lpstr>Speaking codes.</vt:lpstr>
      <vt:lpstr>Speaking codes.</vt:lpstr>
      <vt:lpstr>Making your sprite speak</vt:lpstr>
      <vt:lpstr>Section 3</vt:lpstr>
      <vt:lpstr>Adding other countries</vt:lpstr>
      <vt:lpstr>Not all speak</vt:lpstr>
      <vt:lpstr>Not all speak</vt:lpstr>
      <vt:lpstr>List of Languages that can be translated</vt:lpstr>
      <vt:lpstr>List of Languages that can be translated</vt:lpstr>
      <vt:lpstr>List of Languages that can be spoken</vt:lpstr>
      <vt:lpstr>Sharing</vt:lpstr>
      <vt:lpstr>Challenge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Coding with Scratch</dc:title>
  <dc:creator>C Fox (Pontarddulais Primary School)</dc:creator>
  <cp:lastModifiedBy>Carl Fox</cp:lastModifiedBy>
  <cp:revision>32</cp:revision>
  <dcterms:created xsi:type="dcterms:W3CDTF">2020-04-16T14:15:32Z</dcterms:created>
  <dcterms:modified xsi:type="dcterms:W3CDTF">2020-04-30T09:12:03Z</dcterms:modified>
</cp:coreProperties>
</file>