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9" r:id="rId4"/>
    <p:sldId id="268" r:id="rId5"/>
    <p:sldId id="269" r:id="rId6"/>
    <p:sldId id="270" r:id="rId7"/>
    <p:sldId id="271" r:id="rId8"/>
    <p:sldId id="278" r:id="rId9"/>
    <p:sldId id="272" r:id="rId10"/>
    <p:sldId id="273" r:id="rId11"/>
    <p:sldId id="274" r:id="rId12"/>
    <p:sldId id="275" r:id="rId13"/>
    <p:sldId id="276" r:id="rId14"/>
    <p:sldId id="258" r:id="rId15"/>
    <p:sldId id="259" r:id="rId16"/>
    <p:sldId id="277" r:id="rId17"/>
    <p:sldId id="260" r:id="rId18"/>
    <p:sldId id="26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017"/>
    <p:restoredTop sz="95952"/>
  </p:normalViewPr>
  <p:slideViewPr>
    <p:cSldViewPr snapToGrid="0" snapToObjects="1">
      <p:cViewPr varScale="1">
        <p:scale>
          <a:sx n="107" d="100"/>
          <a:sy n="107" d="100"/>
        </p:scale>
        <p:origin x="200"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22C0EF-9147-4639-B3C7-7EC3839CF1E4}"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9BB0A79-B6B0-4262-BC15-0FBAED0CAC95}">
      <dgm:prSet/>
      <dgm:spPr/>
      <dgm:t>
        <a:bodyPr/>
        <a:lstStyle/>
        <a:p>
          <a:pPr>
            <a:defRPr cap="all"/>
          </a:pPr>
          <a:r>
            <a:rPr lang="en-GB"/>
            <a:t>I can identify the features of an instruction text.</a:t>
          </a:r>
          <a:endParaRPr lang="en-US"/>
        </a:p>
      </dgm:t>
    </dgm:pt>
    <dgm:pt modelId="{1519B135-5CFE-4077-8560-A03B1B4DAF6A}" type="parTrans" cxnId="{DD1B2A54-F312-4917-BF6B-6DCC609CB4C5}">
      <dgm:prSet/>
      <dgm:spPr/>
      <dgm:t>
        <a:bodyPr/>
        <a:lstStyle/>
        <a:p>
          <a:endParaRPr lang="en-US"/>
        </a:p>
      </dgm:t>
    </dgm:pt>
    <dgm:pt modelId="{B5751A14-F7BA-4978-99A0-F5B64CF2B736}" type="sibTrans" cxnId="{DD1B2A54-F312-4917-BF6B-6DCC609CB4C5}">
      <dgm:prSet/>
      <dgm:spPr/>
      <dgm:t>
        <a:bodyPr/>
        <a:lstStyle/>
        <a:p>
          <a:endParaRPr lang="en-US"/>
        </a:p>
      </dgm:t>
    </dgm:pt>
    <dgm:pt modelId="{2D8211ED-88FD-48B2-B087-3E6C8826D1FE}">
      <dgm:prSet/>
      <dgm:spPr/>
      <dgm:t>
        <a:bodyPr/>
        <a:lstStyle/>
        <a:p>
          <a:pPr>
            <a:defRPr cap="all"/>
          </a:pPr>
          <a:r>
            <a:rPr lang="en-GB"/>
            <a:t>I can write instructions.</a:t>
          </a:r>
          <a:endParaRPr lang="en-US"/>
        </a:p>
      </dgm:t>
    </dgm:pt>
    <dgm:pt modelId="{DAA8F580-48F0-47CC-B238-700DFD4F7533}" type="parTrans" cxnId="{14D5F36E-E453-48E7-9C08-BD9D2FDD6E5C}">
      <dgm:prSet/>
      <dgm:spPr/>
      <dgm:t>
        <a:bodyPr/>
        <a:lstStyle/>
        <a:p>
          <a:endParaRPr lang="en-US"/>
        </a:p>
      </dgm:t>
    </dgm:pt>
    <dgm:pt modelId="{339F6095-D853-420D-AA8F-98D71D591A4E}" type="sibTrans" cxnId="{14D5F36E-E453-48E7-9C08-BD9D2FDD6E5C}">
      <dgm:prSet/>
      <dgm:spPr/>
      <dgm:t>
        <a:bodyPr/>
        <a:lstStyle/>
        <a:p>
          <a:endParaRPr lang="en-US"/>
        </a:p>
      </dgm:t>
    </dgm:pt>
    <dgm:pt modelId="{38CE798F-C481-4EA4-95A5-650701870C0C}" type="pres">
      <dgm:prSet presAssocID="{F322C0EF-9147-4639-B3C7-7EC3839CF1E4}" presName="root" presStyleCnt="0">
        <dgm:presLayoutVars>
          <dgm:dir/>
          <dgm:resizeHandles val="exact"/>
        </dgm:presLayoutVars>
      </dgm:prSet>
      <dgm:spPr/>
    </dgm:pt>
    <dgm:pt modelId="{F4575645-AB01-4202-AE4D-C2485E665A83}" type="pres">
      <dgm:prSet presAssocID="{79BB0A79-B6B0-4262-BC15-0FBAED0CAC95}" presName="compNode" presStyleCnt="0"/>
      <dgm:spPr/>
    </dgm:pt>
    <dgm:pt modelId="{418A2FFF-94CA-4BBE-BFB4-A66C72D923E9}" type="pres">
      <dgm:prSet presAssocID="{79BB0A79-B6B0-4262-BC15-0FBAED0CAC95}" presName="iconBgRect" presStyleLbl="bgShp" presStyleIdx="0" presStyleCnt="2"/>
      <dgm:spPr/>
    </dgm:pt>
    <dgm:pt modelId="{C53959A5-B8B9-4ED4-8ACD-225951EBCDDC}" type="pres">
      <dgm:prSet presAssocID="{79BB0A79-B6B0-4262-BC15-0FBAED0CAC9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Bubble"/>
        </a:ext>
      </dgm:extLst>
    </dgm:pt>
    <dgm:pt modelId="{804B6CE3-DB73-4075-AA85-4C479F06E4CD}" type="pres">
      <dgm:prSet presAssocID="{79BB0A79-B6B0-4262-BC15-0FBAED0CAC95}" presName="spaceRect" presStyleCnt="0"/>
      <dgm:spPr/>
    </dgm:pt>
    <dgm:pt modelId="{B0E22B59-4CAF-463C-A511-2F0D134CDBE1}" type="pres">
      <dgm:prSet presAssocID="{79BB0A79-B6B0-4262-BC15-0FBAED0CAC95}" presName="textRect" presStyleLbl="revTx" presStyleIdx="0" presStyleCnt="2">
        <dgm:presLayoutVars>
          <dgm:chMax val="1"/>
          <dgm:chPref val="1"/>
        </dgm:presLayoutVars>
      </dgm:prSet>
      <dgm:spPr/>
    </dgm:pt>
    <dgm:pt modelId="{DD0E5148-1166-45FB-A0A8-5145D7A76029}" type="pres">
      <dgm:prSet presAssocID="{B5751A14-F7BA-4978-99A0-F5B64CF2B736}" presName="sibTrans" presStyleCnt="0"/>
      <dgm:spPr/>
    </dgm:pt>
    <dgm:pt modelId="{B9C97A8A-DA68-4731-8A32-D6ADE354502E}" type="pres">
      <dgm:prSet presAssocID="{2D8211ED-88FD-48B2-B087-3E6C8826D1FE}" presName="compNode" presStyleCnt="0"/>
      <dgm:spPr/>
    </dgm:pt>
    <dgm:pt modelId="{8D852B76-A331-430A-9F11-55089A9A3E95}" type="pres">
      <dgm:prSet presAssocID="{2D8211ED-88FD-48B2-B087-3E6C8826D1FE}" presName="iconBgRect" presStyleLbl="bgShp" presStyleIdx="1" presStyleCnt="2"/>
      <dgm:spPr/>
    </dgm:pt>
    <dgm:pt modelId="{F5D0CB4D-3B53-4A5C-8BDD-AE535FF3DF67}" type="pres">
      <dgm:prSet presAssocID="{2D8211ED-88FD-48B2-B087-3E6C8826D1F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F18EFE94-C28C-4610-8CC7-D881B781861A}" type="pres">
      <dgm:prSet presAssocID="{2D8211ED-88FD-48B2-B087-3E6C8826D1FE}" presName="spaceRect" presStyleCnt="0"/>
      <dgm:spPr/>
    </dgm:pt>
    <dgm:pt modelId="{C2057943-B255-4DCD-B187-256F59B89C1D}" type="pres">
      <dgm:prSet presAssocID="{2D8211ED-88FD-48B2-B087-3E6C8826D1FE}" presName="textRect" presStyleLbl="revTx" presStyleIdx="1" presStyleCnt="2">
        <dgm:presLayoutVars>
          <dgm:chMax val="1"/>
          <dgm:chPref val="1"/>
        </dgm:presLayoutVars>
      </dgm:prSet>
      <dgm:spPr/>
    </dgm:pt>
  </dgm:ptLst>
  <dgm:cxnLst>
    <dgm:cxn modelId="{DD1B2A54-F312-4917-BF6B-6DCC609CB4C5}" srcId="{F322C0EF-9147-4639-B3C7-7EC3839CF1E4}" destId="{79BB0A79-B6B0-4262-BC15-0FBAED0CAC95}" srcOrd="0" destOrd="0" parTransId="{1519B135-5CFE-4077-8560-A03B1B4DAF6A}" sibTransId="{B5751A14-F7BA-4978-99A0-F5B64CF2B736}"/>
    <dgm:cxn modelId="{33DBC65C-6030-44AA-968C-7E5093877772}" type="presOf" srcId="{2D8211ED-88FD-48B2-B087-3E6C8826D1FE}" destId="{C2057943-B255-4DCD-B187-256F59B89C1D}" srcOrd="0" destOrd="0" presId="urn:microsoft.com/office/officeart/2018/5/layout/IconCircleLabelList"/>
    <dgm:cxn modelId="{14D5F36E-E453-48E7-9C08-BD9D2FDD6E5C}" srcId="{F322C0EF-9147-4639-B3C7-7EC3839CF1E4}" destId="{2D8211ED-88FD-48B2-B087-3E6C8826D1FE}" srcOrd="1" destOrd="0" parTransId="{DAA8F580-48F0-47CC-B238-700DFD4F7533}" sibTransId="{339F6095-D853-420D-AA8F-98D71D591A4E}"/>
    <dgm:cxn modelId="{9B3706B2-924F-435F-8BF4-E6F7E5612405}" type="presOf" srcId="{F322C0EF-9147-4639-B3C7-7EC3839CF1E4}" destId="{38CE798F-C481-4EA4-95A5-650701870C0C}" srcOrd="0" destOrd="0" presId="urn:microsoft.com/office/officeart/2018/5/layout/IconCircleLabelList"/>
    <dgm:cxn modelId="{C1B02CD2-B691-4E6F-BD6E-5D797F4A7559}" type="presOf" srcId="{79BB0A79-B6B0-4262-BC15-0FBAED0CAC95}" destId="{B0E22B59-4CAF-463C-A511-2F0D134CDBE1}" srcOrd="0" destOrd="0" presId="urn:microsoft.com/office/officeart/2018/5/layout/IconCircleLabelList"/>
    <dgm:cxn modelId="{8307E7C9-7F72-4E63-9150-96EDBEC3157B}" type="presParOf" srcId="{38CE798F-C481-4EA4-95A5-650701870C0C}" destId="{F4575645-AB01-4202-AE4D-C2485E665A83}" srcOrd="0" destOrd="0" presId="urn:microsoft.com/office/officeart/2018/5/layout/IconCircleLabelList"/>
    <dgm:cxn modelId="{CAAEC5D1-2BD4-4AF5-A476-E7657291D70D}" type="presParOf" srcId="{F4575645-AB01-4202-AE4D-C2485E665A83}" destId="{418A2FFF-94CA-4BBE-BFB4-A66C72D923E9}" srcOrd="0" destOrd="0" presId="urn:microsoft.com/office/officeart/2018/5/layout/IconCircleLabelList"/>
    <dgm:cxn modelId="{0925C9F0-4B77-44F1-B2BE-A29387C7A1BF}" type="presParOf" srcId="{F4575645-AB01-4202-AE4D-C2485E665A83}" destId="{C53959A5-B8B9-4ED4-8ACD-225951EBCDDC}" srcOrd="1" destOrd="0" presId="urn:microsoft.com/office/officeart/2018/5/layout/IconCircleLabelList"/>
    <dgm:cxn modelId="{BA6CECD4-B37E-4154-AAC3-468224EB3906}" type="presParOf" srcId="{F4575645-AB01-4202-AE4D-C2485E665A83}" destId="{804B6CE3-DB73-4075-AA85-4C479F06E4CD}" srcOrd="2" destOrd="0" presId="urn:microsoft.com/office/officeart/2018/5/layout/IconCircleLabelList"/>
    <dgm:cxn modelId="{CD0514C3-EECF-4EE5-B5C3-13CBF5F686BB}" type="presParOf" srcId="{F4575645-AB01-4202-AE4D-C2485E665A83}" destId="{B0E22B59-4CAF-463C-A511-2F0D134CDBE1}" srcOrd="3" destOrd="0" presId="urn:microsoft.com/office/officeart/2018/5/layout/IconCircleLabelList"/>
    <dgm:cxn modelId="{7770F2A5-D256-4F11-9462-EFD155EB22B3}" type="presParOf" srcId="{38CE798F-C481-4EA4-95A5-650701870C0C}" destId="{DD0E5148-1166-45FB-A0A8-5145D7A76029}" srcOrd="1" destOrd="0" presId="urn:microsoft.com/office/officeart/2018/5/layout/IconCircleLabelList"/>
    <dgm:cxn modelId="{9E56C695-0000-431A-9D29-DDB457529CCE}" type="presParOf" srcId="{38CE798F-C481-4EA4-95A5-650701870C0C}" destId="{B9C97A8A-DA68-4731-8A32-D6ADE354502E}" srcOrd="2" destOrd="0" presId="urn:microsoft.com/office/officeart/2018/5/layout/IconCircleLabelList"/>
    <dgm:cxn modelId="{2E805AB1-BE2D-4C2E-9A56-174E9E983F2B}" type="presParOf" srcId="{B9C97A8A-DA68-4731-8A32-D6ADE354502E}" destId="{8D852B76-A331-430A-9F11-55089A9A3E95}" srcOrd="0" destOrd="0" presId="urn:microsoft.com/office/officeart/2018/5/layout/IconCircleLabelList"/>
    <dgm:cxn modelId="{3CD4779A-6E27-428F-953C-5BEC3B927ECA}" type="presParOf" srcId="{B9C97A8A-DA68-4731-8A32-D6ADE354502E}" destId="{F5D0CB4D-3B53-4A5C-8BDD-AE535FF3DF67}" srcOrd="1" destOrd="0" presId="urn:microsoft.com/office/officeart/2018/5/layout/IconCircleLabelList"/>
    <dgm:cxn modelId="{474A6778-CA79-4394-A4A7-357225F7FCC7}" type="presParOf" srcId="{B9C97A8A-DA68-4731-8A32-D6ADE354502E}" destId="{F18EFE94-C28C-4610-8CC7-D881B781861A}" srcOrd="2" destOrd="0" presId="urn:microsoft.com/office/officeart/2018/5/layout/IconCircleLabelList"/>
    <dgm:cxn modelId="{65E9044D-B71F-4ED5-BEB6-05908F544466}" type="presParOf" srcId="{B9C97A8A-DA68-4731-8A32-D6ADE354502E}" destId="{C2057943-B255-4DCD-B187-256F59B89C1D}"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8A2FFF-94CA-4BBE-BFB4-A66C72D923E9}">
      <dsp:nvSpPr>
        <dsp:cNvPr id="0" name=""/>
        <dsp:cNvSpPr/>
      </dsp:nvSpPr>
      <dsp:spPr>
        <a:xfrm>
          <a:off x="1991015" y="6217"/>
          <a:ext cx="2024437" cy="20244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3959A5-B8B9-4ED4-8ACD-225951EBCDDC}">
      <dsp:nvSpPr>
        <dsp:cNvPr id="0" name=""/>
        <dsp:cNvSpPr/>
      </dsp:nvSpPr>
      <dsp:spPr>
        <a:xfrm>
          <a:off x="2422453" y="437655"/>
          <a:ext cx="1161562" cy="1161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0E22B59-4CAF-463C-A511-2F0D134CDBE1}">
      <dsp:nvSpPr>
        <dsp:cNvPr id="0" name=""/>
        <dsp:cNvSpPr/>
      </dsp:nvSpPr>
      <dsp:spPr>
        <a:xfrm>
          <a:off x="1343859" y="2661218"/>
          <a:ext cx="33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GB" sz="1900" kern="1200"/>
            <a:t>I can identify the features of an instruction text.</a:t>
          </a:r>
          <a:endParaRPr lang="en-US" sz="1900" kern="1200"/>
        </a:p>
      </dsp:txBody>
      <dsp:txXfrm>
        <a:off x="1343859" y="2661218"/>
        <a:ext cx="3318750" cy="720000"/>
      </dsp:txXfrm>
    </dsp:sp>
    <dsp:sp modelId="{8D852B76-A331-430A-9F11-55089A9A3E95}">
      <dsp:nvSpPr>
        <dsp:cNvPr id="0" name=""/>
        <dsp:cNvSpPr/>
      </dsp:nvSpPr>
      <dsp:spPr>
        <a:xfrm>
          <a:off x="5890546" y="6217"/>
          <a:ext cx="2024437" cy="20244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D0CB4D-3B53-4A5C-8BDD-AE535FF3DF67}">
      <dsp:nvSpPr>
        <dsp:cNvPr id="0" name=""/>
        <dsp:cNvSpPr/>
      </dsp:nvSpPr>
      <dsp:spPr>
        <a:xfrm>
          <a:off x="6321984" y="437655"/>
          <a:ext cx="1161562" cy="1161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2057943-B255-4DCD-B187-256F59B89C1D}">
      <dsp:nvSpPr>
        <dsp:cNvPr id="0" name=""/>
        <dsp:cNvSpPr/>
      </dsp:nvSpPr>
      <dsp:spPr>
        <a:xfrm>
          <a:off x="5243390" y="2661218"/>
          <a:ext cx="33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defRPr cap="all"/>
          </a:pPr>
          <a:r>
            <a:rPr lang="en-GB" sz="1900" kern="1200"/>
            <a:t>I can write instructions.</a:t>
          </a:r>
          <a:endParaRPr lang="en-US" sz="1900" kern="1200"/>
        </a:p>
      </dsp:txBody>
      <dsp:txXfrm>
        <a:off x="5243390" y="2661218"/>
        <a:ext cx="3318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2/11/21</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79773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3509947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4393136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03872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771603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2/11/21</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 id="2147483668" r:id="rId18"/>
    <p:sldLayoutId id="2147483669" r:id="rId19"/>
    <p:sldLayoutId id="2147483670" r:id="rId20"/>
    <p:sldLayoutId id="2147483671" r:id="rId21"/>
    <p:sldLayoutId id="2147483672" r:id="rId22"/>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ADDC8-E533-9741-B48F-8FE775C2BDDB}"/>
              </a:ext>
            </a:extLst>
          </p:cNvPr>
          <p:cNvSpPr>
            <a:spLocks noGrp="1"/>
          </p:cNvSpPr>
          <p:nvPr>
            <p:ph type="ctrTitle"/>
          </p:nvPr>
        </p:nvSpPr>
        <p:spPr/>
        <p:txBody>
          <a:bodyPr/>
          <a:lstStyle/>
          <a:p>
            <a:r>
              <a:rPr lang="en-US" dirty="0"/>
              <a:t>Instructional Writing</a:t>
            </a:r>
          </a:p>
        </p:txBody>
      </p:sp>
      <p:sp>
        <p:nvSpPr>
          <p:cNvPr id="3" name="Subtitle 2">
            <a:extLst>
              <a:ext uri="{FF2B5EF4-FFF2-40B4-BE49-F238E27FC236}">
                <a16:creationId xmlns:a16="http://schemas.microsoft.com/office/drawing/2014/main" id="{18886118-6F84-A544-8FC8-9D400BF2DCCB}"/>
              </a:ext>
            </a:extLst>
          </p:cNvPr>
          <p:cNvSpPr>
            <a:spLocks noGrp="1"/>
          </p:cNvSpPr>
          <p:nvPr>
            <p:ph type="subTitle" idx="1"/>
          </p:nvPr>
        </p:nvSpPr>
        <p:spPr/>
        <p:txBody>
          <a:bodyPr/>
          <a:lstStyle/>
          <a:p>
            <a:r>
              <a:rPr lang="en-US" dirty="0"/>
              <a:t>Week 7 </a:t>
            </a:r>
          </a:p>
          <a:p>
            <a:r>
              <a:rPr lang="en-US" dirty="0"/>
              <a:t>22.02.2021 – 26.02.2021</a:t>
            </a:r>
          </a:p>
        </p:txBody>
      </p:sp>
    </p:spTree>
    <p:extLst>
      <p:ext uri="{BB962C8B-B14F-4D97-AF65-F5344CB8AC3E}">
        <p14:creationId xmlns:p14="http://schemas.microsoft.com/office/powerpoint/2010/main" val="858670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CDE64-A28D-3C4E-B306-AC6CC00BFBDC}"/>
              </a:ext>
            </a:extLst>
          </p:cNvPr>
          <p:cNvSpPr>
            <a:spLocks noGrp="1"/>
          </p:cNvSpPr>
          <p:nvPr>
            <p:ph type="title"/>
          </p:nvPr>
        </p:nvSpPr>
        <p:spPr>
          <a:xfrm>
            <a:off x="1141413" y="609600"/>
            <a:ext cx="9905998" cy="1468582"/>
          </a:xfrm>
        </p:spPr>
        <p:txBody>
          <a:bodyPr vert="horz" lIns="91440" tIns="45720" rIns="91440" bIns="45720" rtlCol="0" anchor="ctr">
            <a:normAutofit/>
          </a:bodyPr>
          <a:lstStyle/>
          <a:p>
            <a:r>
              <a:rPr lang="en-US"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Aims</a:t>
            </a:r>
          </a:p>
        </p:txBody>
      </p:sp>
      <p:graphicFrame>
        <p:nvGraphicFramePr>
          <p:cNvPr id="8" name="Content Placeholder 15">
            <a:extLst>
              <a:ext uri="{FF2B5EF4-FFF2-40B4-BE49-F238E27FC236}">
                <a16:creationId xmlns:a16="http://schemas.microsoft.com/office/drawing/2014/main" id="{9C519447-1844-4076-9803-E1518A7FBEA5}"/>
              </a:ext>
            </a:extLst>
          </p:cNvPr>
          <p:cNvGraphicFramePr/>
          <p:nvPr>
            <p:extLst>
              <p:ext uri="{D42A27DB-BD31-4B8C-83A1-F6EECF244321}">
                <p14:modId xmlns:p14="http://schemas.microsoft.com/office/powerpoint/2010/main" val="3932174467"/>
              </p:ext>
            </p:extLst>
          </p:nvPr>
        </p:nvGraphicFramePr>
        <p:xfrm>
          <a:off x="1141413" y="2286000"/>
          <a:ext cx="9906000" cy="33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3385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E9894-9E5D-8744-BC1A-D235A1F379EE}"/>
              </a:ext>
            </a:extLst>
          </p:cNvPr>
          <p:cNvSpPr>
            <a:spLocks noGrp="1"/>
          </p:cNvSpPr>
          <p:nvPr>
            <p:ph type="title"/>
          </p:nvPr>
        </p:nvSpPr>
        <p:spPr>
          <a:xfrm>
            <a:off x="1141413" y="609600"/>
            <a:ext cx="9905998" cy="656492"/>
          </a:xfrm>
        </p:spPr>
        <p:txBody>
          <a:bodyPr/>
          <a:lstStyle/>
          <a:p>
            <a:r>
              <a:rPr lang="en-US" dirty="0"/>
              <a:t>Challenges:</a:t>
            </a:r>
          </a:p>
        </p:txBody>
      </p:sp>
      <p:sp>
        <p:nvSpPr>
          <p:cNvPr id="3" name="Content Placeholder 2">
            <a:extLst>
              <a:ext uri="{FF2B5EF4-FFF2-40B4-BE49-F238E27FC236}">
                <a16:creationId xmlns:a16="http://schemas.microsoft.com/office/drawing/2014/main" id="{BDCCEB1B-4701-E94C-9155-C00563D156E9}"/>
              </a:ext>
            </a:extLst>
          </p:cNvPr>
          <p:cNvSpPr>
            <a:spLocks noGrp="1"/>
          </p:cNvSpPr>
          <p:nvPr>
            <p:ph idx="1"/>
          </p:nvPr>
        </p:nvSpPr>
        <p:spPr>
          <a:xfrm>
            <a:off x="758275" y="609599"/>
            <a:ext cx="10672273" cy="6101863"/>
          </a:xfrm>
        </p:spPr>
        <p:txBody>
          <a:bodyPr>
            <a:normAutofit/>
          </a:bodyPr>
          <a:lstStyle/>
          <a:p>
            <a:pPr marL="0" indent="0">
              <a:buNone/>
            </a:pPr>
            <a:r>
              <a:rPr lang="en-US" sz="2400" b="1" i="1" u="sng" dirty="0"/>
              <a:t>Challenge 1: </a:t>
            </a:r>
          </a:p>
          <a:p>
            <a:pPr marL="0" indent="0">
              <a:buNone/>
            </a:pPr>
            <a:r>
              <a:rPr lang="en-US" sz="2400" dirty="0"/>
              <a:t>Decide on your level of challenge and complete the work on imperative verbs.</a:t>
            </a:r>
          </a:p>
          <a:p>
            <a:pPr marL="0" indent="0">
              <a:buNone/>
            </a:pPr>
            <a:r>
              <a:rPr lang="en-US" sz="2400" b="1" i="1" u="sng" dirty="0"/>
              <a:t>Challenge 2: </a:t>
            </a:r>
            <a:r>
              <a:rPr lang="en-US" sz="2400" i="1" dirty="0"/>
              <a:t>How to Care for a </a:t>
            </a:r>
            <a:r>
              <a:rPr lang="en-US" sz="2400" i="1" dirty="0" err="1"/>
              <a:t>Mouskin</a:t>
            </a:r>
            <a:r>
              <a:rPr lang="en-US" sz="2400" i="1" dirty="0"/>
              <a:t>  </a:t>
            </a:r>
          </a:p>
          <a:p>
            <a:pPr marL="0" indent="0">
              <a:buNone/>
            </a:pPr>
            <a:r>
              <a:rPr lang="en-US" sz="2400" dirty="0"/>
              <a:t>Read the instructions on how to care for a </a:t>
            </a:r>
            <a:r>
              <a:rPr lang="en-US" sz="2400" dirty="0" err="1"/>
              <a:t>mouskin</a:t>
            </a:r>
            <a:r>
              <a:rPr lang="en-US" sz="2400" dirty="0"/>
              <a:t>. Record yourself reading the text and add it to your LLC folder. What features of an instruction text can you spot? Number the features that you can find following the guide on page 14 and 15 of this </a:t>
            </a:r>
            <a:r>
              <a:rPr lang="en-US" sz="2400" dirty="0" err="1"/>
              <a:t>powerpoint</a:t>
            </a:r>
            <a:r>
              <a:rPr lang="en-US" sz="2400" dirty="0"/>
              <a:t>.</a:t>
            </a:r>
          </a:p>
          <a:p>
            <a:pPr marL="0" indent="0">
              <a:buNone/>
            </a:pPr>
            <a:r>
              <a:rPr lang="en-US" sz="2400" b="1" i="1" u="sng" dirty="0"/>
              <a:t>Challenge 3: </a:t>
            </a:r>
          </a:p>
          <a:p>
            <a:pPr marL="0" indent="0">
              <a:buNone/>
            </a:pPr>
            <a:r>
              <a:rPr lang="en-US" sz="2400" dirty="0"/>
              <a:t>Write a recipe on how to make a cake of your choice. Think carefully about how you will set out your work. </a:t>
            </a:r>
          </a:p>
        </p:txBody>
      </p:sp>
    </p:spTree>
    <p:extLst>
      <p:ext uri="{BB962C8B-B14F-4D97-AF65-F5344CB8AC3E}">
        <p14:creationId xmlns:p14="http://schemas.microsoft.com/office/powerpoint/2010/main" val="334622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lgGrid">
          <a:fgClr>
            <a:schemeClr val="accent1"/>
          </a:fgClr>
          <a:bgClr>
            <a:schemeClr val="bg1"/>
          </a:bgClr>
        </a:patt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Twinkl" pitchFamily="50" charset="0"/>
              </a:rPr>
              <a:t>Instructions</a:t>
            </a:r>
            <a:endParaRPr lang="en-GB" dirty="0"/>
          </a:p>
        </p:txBody>
      </p:sp>
      <p:sp>
        <p:nvSpPr>
          <p:cNvPr id="5" name="Rectangle 4"/>
          <p:cNvSpPr/>
          <p:nvPr/>
        </p:nvSpPr>
        <p:spPr>
          <a:xfrm>
            <a:off x="2380089" y="1473202"/>
            <a:ext cx="7479957" cy="646331"/>
          </a:xfrm>
          <a:prstGeom prst="rect">
            <a:avLst/>
          </a:prstGeom>
        </p:spPr>
        <p:txBody>
          <a:bodyPr wrap="square">
            <a:spAutoFit/>
          </a:bodyPr>
          <a:lstStyle/>
          <a:p>
            <a:r>
              <a:rPr lang="en-GB" dirty="0">
                <a:latin typeface="Twinkl" pitchFamily="50" charset="0"/>
              </a:rPr>
              <a:t>Instructions tell us how do to something. </a:t>
            </a:r>
          </a:p>
          <a:p>
            <a:r>
              <a:rPr lang="en-GB" dirty="0">
                <a:latin typeface="Twinkl" pitchFamily="50" charset="0"/>
              </a:rPr>
              <a:t>There are many different types of instructions. Some examples include:</a:t>
            </a:r>
          </a:p>
        </p:txBody>
      </p:sp>
      <p:sp>
        <p:nvSpPr>
          <p:cNvPr id="6" name="Rounded Rectangle 5"/>
          <p:cNvSpPr/>
          <p:nvPr/>
        </p:nvSpPr>
        <p:spPr>
          <a:xfrm>
            <a:off x="2380090" y="2246323"/>
            <a:ext cx="7479957" cy="1931499"/>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recipes;</a:t>
            </a:r>
          </a:p>
          <a:p>
            <a:pPr marL="285750" indent="-285750">
              <a:buFont typeface="Arial" panose="020B0604020202020204" pitchFamily="34" charset="0"/>
              <a:buChar char="•"/>
            </a:pPr>
            <a:r>
              <a:rPr lang="en-GB" dirty="0">
                <a:latin typeface="Twinkl" pitchFamily="50" charset="0"/>
              </a:rPr>
              <a:t>directions;</a:t>
            </a:r>
          </a:p>
          <a:p>
            <a:pPr marL="285750" indent="-285750">
              <a:buFont typeface="Arial" panose="020B0604020202020204" pitchFamily="34" charset="0"/>
              <a:buChar char="•"/>
            </a:pPr>
            <a:r>
              <a:rPr lang="en-GB" dirty="0">
                <a:latin typeface="Twinkl" pitchFamily="50" charset="0"/>
              </a:rPr>
              <a:t>how to play a game;</a:t>
            </a:r>
          </a:p>
          <a:p>
            <a:pPr marL="285750" indent="-285750">
              <a:buFont typeface="Arial" panose="020B0604020202020204" pitchFamily="34" charset="0"/>
              <a:buChar char="•"/>
            </a:pPr>
            <a:r>
              <a:rPr lang="en-GB" dirty="0">
                <a:latin typeface="Twinkl" pitchFamily="50" charset="0"/>
              </a:rPr>
              <a:t>how to make or build something;</a:t>
            </a:r>
          </a:p>
          <a:p>
            <a:pPr marL="285750" indent="-285750">
              <a:buFont typeface="Arial" panose="020B0604020202020204" pitchFamily="34" charset="0"/>
              <a:buChar char="•"/>
            </a:pPr>
            <a:r>
              <a:rPr lang="en-GB" dirty="0">
                <a:latin typeface="Twinkl" pitchFamily="50" charset="0"/>
              </a:rPr>
              <a:t>how to repair something;</a:t>
            </a:r>
          </a:p>
          <a:p>
            <a:pPr marL="285750" indent="-285750">
              <a:buFont typeface="Arial" panose="020B0604020202020204" pitchFamily="34" charset="0"/>
              <a:buChar char="•"/>
            </a:pPr>
            <a:r>
              <a:rPr lang="en-GB" dirty="0">
                <a:latin typeface="Twinkl" pitchFamily="50" charset="0"/>
              </a:rPr>
              <a:t>or how to look after/care for something.</a:t>
            </a:r>
          </a:p>
        </p:txBody>
      </p:sp>
      <p:sp>
        <p:nvSpPr>
          <p:cNvPr id="7" name="Rounded Rectangle 6"/>
          <p:cNvSpPr/>
          <p:nvPr/>
        </p:nvSpPr>
        <p:spPr>
          <a:xfrm>
            <a:off x="2380090" y="4555525"/>
            <a:ext cx="7479957" cy="1074764"/>
          </a:xfrm>
          <a:prstGeom prst="roundRect">
            <a:avLst>
              <a:gd name="adj"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latin typeface="Twinkl" pitchFamily="50" charset="0"/>
              </a:rPr>
              <a:t>Can you think of any more examples?</a:t>
            </a:r>
            <a:endParaRPr lang="en-GB" sz="2000" dirty="0">
              <a:latin typeface="Twinkl" pitchFamily="50"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5109" y="2874940"/>
            <a:ext cx="3299423" cy="3398108"/>
          </a:xfrm>
          <a:prstGeom prst="rect">
            <a:avLst/>
          </a:prstGeom>
        </p:spPr>
      </p:pic>
    </p:spTree>
    <p:extLst>
      <p:ext uri="{BB962C8B-B14F-4D97-AF65-F5344CB8AC3E}">
        <p14:creationId xmlns:p14="http://schemas.microsoft.com/office/powerpoint/2010/main" val="304314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latin typeface="Twinkl" pitchFamily="50" charset="0"/>
              </a:rPr>
              <a:t>Features of Instruction Writing</a:t>
            </a:r>
            <a:endParaRPr lang="en-GB" dirty="0"/>
          </a:p>
        </p:txBody>
      </p:sp>
      <p:sp>
        <p:nvSpPr>
          <p:cNvPr id="5" name="Rectangle 4"/>
          <p:cNvSpPr/>
          <p:nvPr/>
        </p:nvSpPr>
        <p:spPr>
          <a:xfrm>
            <a:off x="2380089" y="1473201"/>
            <a:ext cx="7479957" cy="369332"/>
          </a:xfrm>
          <a:prstGeom prst="rect">
            <a:avLst/>
          </a:prstGeom>
        </p:spPr>
        <p:txBody>
          <a:bodyPr wrap="square">
            <a:spAutoFit/>
          </a:bodyPr>
          <a:lstStyle/>
          <a:p>
            <a:r>
              <a:rPr lang="en-GB" dirty="0">
                <a:latin typeface="Twinkl" pitchFamily="50" charset="0"/>
              </a:rPr>
              <a:t>Regardless of their purpose, instructions share many of the same features:</a:t>
            </a:r>
          </a:p>
        </p:txBody>
      </p:sp>
      <p:sp>
        <p:nvSpPr>
          <p:cNvPr id="6" name="Rounded Rectangle 5"/>
          <p:cNvSpPr/>
          <p:nvPr/>
        </p:nvSpPr>
        <p:spPr>
          <a:xfrm>
            <a:off x="2380090" y="2228610"/>
            <a:ext cx="7479957" cy="1083002"/>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An introduction to explain what the end result will be (what the instructions will help the reader to do). This will usually include questions to engage the reader.</a:t>
            </a:r>
          </a:p>
        </p:txBody>
      </p:sp>
      <p:sp>
        <p:nvSpPr>
          <p:cNvPr id="7" name="Rounded Rectangle 6"/>
          <p:cNvSpPr/>
          <p:nvPr/>
        </p:nvSpPr>
        <p:spPr>
          <a:xfrm>
            <a:off x="2380090" y="3512289"/>
            <a:ext cx="7479957" cy="1184807"/>
          </a:xfrm>
          <a:prstGeom prst="roundRect">
            <a:avLst>
              <a:gd name="adj"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A list of things the reader will need, such as ingredients for a recipe, materials for a building project or equipment for a craft activity.</a:t>
            </a:r>
          </a:p>
        </p:txBody>
      </p:sp>
      <p:sp>
        <p:nvSpPr>
          <p:cNvPr id="9" name="Rounded Rectangle 8"/>
          <p:cNvSpPr/>
          <p:nvPr/>
        </p:nvSpPr>
        <p:spPr>
          <a:xfrm>
            <a:off x="2380090" y="4897772"/>
            <a:ext cx="7479957" cy="1083002"/>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An outline of the method needed to complete the task (usually in chronological order).</a:t>
            </a:r>
          </a:p>
        </p:txBody>
      </p:sp>
    </p:spTree>
    <p:extLst>
      <p:ext uri="{BB962C8B-B14F-4D97-AF65-F5344CB8AC3E}">
        <p14:creationId xmlns:p14="http://schemas.microsoft.com/office/powerpoint/2010/main" val="683034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ltVert">
          <a:fgClr>
            <a:schemeClr val="accent1"/>
          </a:fgClr>
          <a:bgClr>
            <a:schemeClr val="bg1"/>
          </a:bgClr>
        </a:patt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981199" y="445943"/>
            <a:ext cx="8220075" cy="994306"/>
          </a:xfrm>
        </p:spPr>
        <p:txBody>
          <a:bodyPr/>
          <a:lstStyle/>
          <a:p>
            <a:r>
              <a:rPr lang="en-GB" dirty="0">
                <a:latin typeface="Twinkl" pitchFamily="50" charset="0"/>
              </a:rPr>
              <a:t>Features of Instruction Writing</a:t>
            </a:r>
            <a:endParaRPr lang="en-GB" dirty="0"/>
          </a:p>
        </p:txBody>
      </p:sp>
      <p:sp>
        <p:nvSpPr>
          <p:cNvPr id="6" name="Rounded Rectangle 5"/>
          <p:cNvSpPr/>
          <p:nvPr/>
        </p:nvSpPr>
        <p:spPr>
          <a:xfrm>
            <a:off x="2380090" y="1343839"/>
            <a:ext cx="7479957" cy="1083002"/>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Imperative verbs are usually used within the method to ‘boss’ the reader around!</a:t>
            </a:r>
          </a:p>
        </p:txBody>
      </p:sp>
      <p:sp>
        <p:nvSpPr>
          <p:cNvPr id="7" name="Rounded Rectangle 6"/>
          <p:cNvSpPr/>
          <p:nvPr/>
        </p:nvSpPr>
        <p:spPr>
          <a:xfrm>
            <a:off x="2380090" y="2527180"/>
            <a:ext cx="7479957" cy="1184807"/>
          </a:xfrm>
          <a:prstGeom prst="roundRect">
            <a:avLst>
              <a:gd name="adj"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Conjunctions, prepositions and adverbs to show time, place and cause should be used throughout, e.g. After that, Inside the box, As soon as it has melted, etc. </a:t>
            </a:r>
          </a:p>
        </p:txBody>
      </p:sp>
      <p:sp>
        <p:nvSpPr>
          <p:cNvPr id="9" name="Rounded Rectangle 8"/>
          <p:cNvSpPr/>
          <p:nvPr/>
        </p:nvSpPr>
        <p:spPr>
          <a:xfrm>
            <a:off x="2380090" y="3812324"/>
            <a:ext cx="7479957" cy="1083002"/>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Extra tips and advice may be given to the reader for especially tricky parts of a task. </a:t>
            </a:r>
            <a:endParaRPr lang="en-GB" dirty="0">
              <a:latin typeface="Twinkl" pitchFamily="50" charset="0"/>
            </a:endParaRPr>
          </a:p>
        </p:txBody>
      </p:sp>
      <p:sp>
        <p:nvSpPr>
          <p:cNvPr id="8" name="Rounded Rectangle 7"/>
          <p:cNvSpPr/>
          <p:nvPr/>
        </p:nvSpPr>
        <p:spPr>
          <a:xfrm>
            <a:off x="2380090" y="4995665"/>
            <a:ext cx="7479957" cy="1184807"/>
          </a:xfrm>
          <a:prstGeom prst="roundRect">
            <a:avLst>
              <a:gd name="adj"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Pictures or diagrams can be used to provide clarification, e.g. a series of pictures or diagrams corresponding to each step of the method, a single picture or diagram of a tricky part of the process or an illustration of the final product.</a:t>
            </a:r>
          </a:p>
        </p:txBody>
      </p:sp>
    </p:spTree>
    <p:extLst>
      <p:ext uri="{BB962C8B-B14F-4D97-AF65-F5344CB8AC3E}">
        <p14:creationId xmlns:p14="http://schemas.microsoft.com/office/powerpoint/2010/main" val="2781696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solidDmnd">
          <a:fgClr>
            <a:schemeClr val="accent1"/>
          </a:fgClr>
          <a:bgClr>
            <a:schemeClr val="bg1"/>
          </a:bgClr>
        </a:pattFill>
        <a:effectLst/>
      </p:bgPr>
    </p:bg>
    <p:spTree>
      <p:nvGrpSpPr>
        <p:cNvPr id="1" name=""/>
        <p:cNvGrpSpPr/>
        <p:nvPr/>
      </p:nvGrpSpPr>
      <p:grpSpPr>
        <a:xfrm>
          <a:off x="0" y="0"/>
          <a:ext cx="0" cy="0"/>
          <a:chOff x="0" y="0"/>
          <a:chExt cx="0" cy="0"/>
        </a:xfrm>
      </p:grpSpPr>
      <p:sp>
        <p:nvSpPr>
          <p:cNvPr id="7" name="Rounded Rectangle 6"/>
          <p:cNvSpPr/>
          <p:nvPr/>
        </p:nvSpPr>
        <p:spPr>
          <a:xfrm>
            <a:off x="2380090" y="2790790"/>
            <a:ext cx="7479957" cy="1080994"/>
          </a:xfrm>
          <a:prstGeom prst="roundRect">
            <a:avLst>
              <a:gd name="adj"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A conclusion to sum up the task and help the reader check that they have achieved the correct outcome.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1769" y="3696630"/>
            <a:ext cx="4298933" cy="6858000"/>
          </a:xfrm>
          <a:prstGeom prst="rect">
            <a:avLst/>
          </a:prstGeom>
        </p:spPr>
      </p:pic>
      <p:sp>
        <p:nvSpPr>
          <p:cNvPr id="3" name="Title 2"/>
          <p:cNvSpPr>
            <a:spLocks noGrp="1"/>
          </p:cNvSpPr>
          <p:nvPr>
            <p:ph type="title"/>
          </p:nvPr>
        </p:nvSpPr>
        <p:spPr>
          <a:xfrm>
            <a:off x="1981199" y="445943"/>
            <a:ext cx="8220075" cy="994306"/>
          </a:xfrm>
        </p:spPr>
        <p:txBody>
          <a:bodyPr/>
          <a:lstStyle/>
          <a:p>
            <a:r>
              <a:rPr lang="en-GB" dirty="0">
                <a:latin typeface="Twinkl" pitchFamily="50" charset="0"/>
              </a:rPr>
              <a:t>Features of Instruction Writing</a:t>
            </a:r>
            <a:endParaRPr lang="en-GB" dirty="0"/>
          </a:p>
        </p:txBody>
      </p:sp>
      <p:sp>
        <p:nvSpPr>
          <p:cNvPr id="6" name="Rounded Rectangle 5"/>
          <p:cNvSpPr/>
          <p:nvPr/>
        </p:nvSpPr>
        <p:spPr>
          <a:xfrm>
            <a:off x="2380090" y="1343839"/>
            <a:ext cx="7479957" cy="1342019"/>
          </a:xfrm>
          <a:prstGeom prst="roundRect">
            <a:avLst>
              <a:gd name="adj" fmla="val 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latin typeface="Twinkl" pitchFamily="50" charset="0"/>
              </a:rPr>
              <a:t>Pictures or diagrams can be used to provide clarification, e.g. a series of pictures or diagrams corresponding to each step of the method, a single picture or diagram of a tricky part of the process or an illustration of the final product.</a:t>
            </a:r>
          </a:p>
        </p:txBody>
      </p:sp>
      <p:sp>
        <p:nvSpPr>
          <p:cNvPr id="8" name="Rounded Rectangle 7"/>
          <p:cNvSpPr/>
          <p:nvPr/>
        </p:nvSpPr>
        <p:spPr>
          <a:xfrm>
            <a:off x="4266231" y="4157949"/>
            <a:ext cx="3707673" cy="233130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rPr>
              <a:t>Layout devices will also be used to structure and organise the text. These may include headings and subheadings, underlining, bold or italic text, bullet points and numbers.</a:t>
            </a:r>
          </a:p>
        </p:txBody>
      </p:sp>
    </p:spTree>
    <p:extLst>
      <p:ext uri="{BB962C8B-B14F-4D97-AF65-F5344CB8AC3E}">
        <p14:creationId xmlns:p14="http://schemas.microsoft.com/office/powerpoint/2010/main" val="27450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8E795-88C6-F544-9D61-0AE41AE1D144}"/>
              </a:ext>
            </a:extLst>
          </p:cNvPr>
          <p:cNvSpPr>
            <a:spLocks noGrp="1"/>
          </p:cNvSpPr>
          <p:nvPr>
            <p:ph type="title"/>
          </p:nvPr>
        </p:nvSpPr>
        <p:spPr>
          <a:xfrm>
            <a:off x="275926" y="233249"/>
            <a:ext cx="11640148" cy="1062151"/>
          </a:xfrm>
        </p:spPr>
        <p:txBody>
          <a:bodyPr>
            <a:normAutofit fontScale="90000"/>
          </a:bodyPr>
          <a:lstStyle/>
          <a:p>
            <a:pPr algn="ctr"/>
            <a:r>
              <a:rPr lang="en-US" b="1" i="1" u="sng" dirty="0"/>
              <a:t>Challenge 1: </a:t>
            </a:r>
            <a:r>
              <a:rPr lang="en-US" dirty="0"/>
              <a:t>Decide on your level of challenge and complete the work on imperative verbs.</a:t>
            </a:r>
          </a:p>
        </p:txBody>
      </p:sp>
      <p:pic>
        <p:nvPicPr>
          <p:cNvPr id="5" name="Picture 4" descr="A picture containing diagram&#10;&#10;Description automatically generated">
            <a:extLst>
              <a:ext uri="{FF2B5EF4-FFF2-40B4-BE49-F238E27FC236}">
                <a16:creationId xmlns:a16="http://schemas.microsoft.com/office/drawing/2014/main" id="{72E33EE0-C912-4445-8EC2-796A2D0D15A9}"/>
              </a:ext>
            </a:extLst>
          </p:cNvPr>
          <p:cNvPicPr>
            <a:picLocks noChangeAspect="1"/>
          </p:cNvPicPr>
          <p:nvPr/>
        </p:nvPicPr>
        <p:blipFill>
          <a:blip r:embed="rId2"/>
          <a:stretch>
            <a:fillRect/>
          </a:stretch>
        </p:blipFill>
        <p:spPr>
          <a:xfrm>
            <a:off x="275926" y="1449055"/>
            <a:ext cx="3747300" cy="5039196"/>
          </a:xfrm>
          <a:prstGeom prst="rect">
            <a:avLst/>
          </a:prstGeom>
        </p:spPr>
      </p:pic>
      <p:pic>
        <p:nvPicPr>
          <p:cNvPr id="7" name="Picture 6" descr="Diagram&#10;&#10;Description automatically generated">
            <a:extLst>
              <a:ext uri="{FF2B5EF4-FFF2-40B4-BE49-F238E27FC236}">
                <a16:creationId xmlns:a16="http://schemas.microsoft.com/office/drawing/2014/main" id="{2EDB6864-6675-3543-B01B-F860262CCB2C}"/>
              </a:ext>
            </a:extLst>
          </p:cNvPr>
          <p:cNvPicPr>
            <a:picLocks noChangeAspect="1"/>
          </p:cNvPicPr>
          <p:nvPr/>
        </p:nvPicPr>
        <p:blipFill>
          <a:blip r:embed="rId3"/>
          <a:stretch>
            <a:fillRect/>
          </a:stretch>
        </p:blipFill>
        <p:spPr>
          <a:xfrm>
            <a:off x="4198862" y="1473419"/>
            <a:ext cx="3794275" cy="5027014"/>
          </a:xfrm>
          <a:prstGeom prst="rect">
            <a:avLst/>
          </a:prstGeom>
        </p:spPr>
      </p:pic>
      <p:pic>
        <p:nvPicPr>
          <p:cNvPr id="9" name="Picture 8">
            <a:extLst>
              <a:ext uri="{FF2B5EF4-FFF2-40B4-BE49-F238E27FC236}">
                <a16:creationId xmlns:a16="http://schemas.microsoft.com/office/drawing/2014/main" id="{E36EA597-C819-DB4E-9E09-7D32A9CE8BD7}"/>
              </a:ext>
            </a:extLst>
          </p:cNvPr>
          <p:cNvPicPr>
            <a:picLocks noChangeAspect="1"/>
          </p:cNvPicPr>
          <p:nvPr/>
        </p:nvPicPr>
        <p:blipFill>
          <a:blip r:embed="rId4"/>
          <a:stretch>
            <a:fillRect/>
          </a:stretch>
        </p:blipFill>
        <p:spPr>
          <a:xfrm>
            <a:off x="8244979" y="1449055"/>
            <a:ext cx="3671095" cy="5027014"/>
          </a:xfrm>
          <a:prstGeom prst="rect">
            <a:avLst/>
          </a:prstGeom>
        </p:spPr>
      </p:pic>
      <p:pic>
        <p:nvPicPr>
          <p:cNvPr id="11" name="Picture 10">
            <a:extLst>
              <a:ext uri="{FF2B5EF4-FFF2-40B4-BE49-F238E27FC236}">
                <a16:creationId xmlns:a16="http://schemas.microsoft.com/office/drawing/2014/main" id="{669220CE-40F9-D84B-9B5C-D19247EC6A86}"/>
              </a:ext>
            </a:extLst>
          </p:cNvPr>
          <p:cNvPicPr>
            <a:picLocks noChangeAspect="1"/>
          </p:cNvPicPr>
          <p:nvPr/>
        </p:nvPicPr>
        <p:blipFill>
          <a:blip r:embed="rId5"/>
          <a:stretch>
            <a:fillRect/>
          </a:stretch>
        </p:blipFill>
        <p:spPr>
          <a:xfrm>
            <a:off x="377381" y="1473419"/>
            <a:ext cx="415099" cy="415099"/>
          </a:xfrm>
          <a:prstGeom prst="rect">
            <a:avLst/>
          </a:prstGeom>
        </p:spPr>
      </p:pic>
      <p:pic>
        <p:nvPicPr>
          <p:cNvPr id="13" name="Picture 12" descr="A picture containing carambola, pinwheel&#10;&#10;Description automatically generated">
            <a:extLst>
              <a:ext uri="{FF2B5EF4-FFF2-40B4-BE49-F238E27FC236}">
                <a16:creationId xmlns:a16="http://schemas.microsoft.com/office/drawing/2014/main" id="{BC364468-3E62-5644-BB72-EEC2D9850935}"/>
              </a:ext>
            </a:extLst>
          </p:cNvPr>
          <p:cNvPicPr>
            <a:picLocks noChangeAspect="1"/>
          </p:cNvPicPr>
          <p:nvPr/>
        </p:nvPicPr>
        <p:blipFill>
          <a:blip r:embed="rId5"/>
          <a:stretch>
            <a:fillRect/>
          </a:stretch>
        </p:blipFill>
        <p:spPr>
          <a:xfrm>
            <a:off x="4711940" y="1490579"/>
            <a:ext cx="360666" cy="360666"/>
          </a:xfrm>
          <a:prstGeom prst="rect">
            <a:avLst/>
          </a:prstGeom>
        </p:spPr>
      </p:pic>
      <p:pic>
        <p:nvPicPr>
          <p:cNvPr id="15" name="Picture 14" descr="A picture containing carambola, pinwheel&#10;&#10;Description automatically generated">
            <a:extLst>
              <a:ext uri="{FF2B5EF4-FFF2-40B4-BE49-F238E27FC236}">
                <a16:creationId xmlns:a16="http://schemas.microsoft.com/office/drawing/2014/main" id="{BDF951D8-1E40-7341-A95F-D48116DEB8C1}"/>
              </a:ext>
            </a:extLst>
          </p:cNvPr>
          <p:cNvPicPr>
            <a:picLocks noChangeAspect="1"/>
          </p:cNvPicPr>
          <p:nvPr/>
        </p:nvPicPr>
        <p:blipFill>
          <a:blip r:embed="rId5"/>
          <a:stretch>
            <a:fillRect/>
          </a:stretch>
        </p:blipFill>
        <p:spPr>
          <a:xfrm>
            <a:off x="4275068" y="1490579"/>
            <a:ext cx="360665" cy="360665"/>
          </a:xfrm>
          <a:prstGeom prst="rect">
            <a:avLst/>
          </a:prstGeom>
        </p:spPr>
      </p:pic>
      <p:pic>
        <p:nvPicPr>
          <p:cNvPr id="17" name="Picture 16">
            <a:extLst>
              <a:ext uri="{FF2B5EF4-FFF2-40B4-BE49-F238E27FC236}">
                <a16:creationId xmlns:a16="http://schemas.microsoft.com/office/drawing/2014/main" id="{420E5118-EBAE-9C4D-84D0-1AC066B744F1}"/>
              </a:ext>
            </a:extLst>
          </p:cNvPr>
          <p:cNvPicPr>
            <a:picLocks noChangeAspect="1"/>
          </p:cNvPicPr>
          <p:nvPr/>
        </p:nvPicPr>
        <p:blipFill>
          <a:blip r:embed="rId5"/>
          <a:stretch>
            <a:fillRect/>
          </a:stretch>
        </p:blipFill>
        <p:spPr>
          <a:xfrm>
            <a:off x="8947524" y="1465851"/>
            <a:ext cx="261234" cy="261234"/>
          </a:xfrm>
          <a:prstGeom prst="rect">
            <a:avLst/>
          </a:prstGeom>
        </p:spPr>
      </p:pic>
      <p:pic>
        <p:nvPicPr>
          <p:cNvPr id="19" name="Picture 18">
            <a:extLst>
              <a:ext uri="{FF2B5EF4-FFF2-40B4-BE49-F238E27FC236}">
                <a16:creationId xmlns:a16="http://schemas.microsoft.com/office/drawing/2014/main" id="{0A5BA5E4-3852-3848-805D-1C46924C05C6}"/>
              </a:ext>
            </a:extLst>
          </p:cNvPr>
          <p:cNvPicPr>
            <a:picLocks noChangeAspect="1"/>
          </p:cNvPicPr>
          <p:nvPr/>
        </p:nvPicPr>
        <p:blipFill>
          <a:blip r:embed="rId5"/>
          <a:stretch>
            <a:fillRect/>
          </a:stretch>
        </p:blipFill>
        <p:spPr>
          <a:xfrm>
            <a:off x="8596252" y="1446775"/>
            <a:ext cx="261234" cy="261234"/>
          </a:xfrm>
          <a:prstGeom prst="rect">
            <a:avLst/>
          </a:prstGeom>
        </p:spPr>
      </p:pic>
      <p:pic>
        <p:nvPicPr>
          <p:cNvPr id="21" name="Picture 20">
            <a:extLst>
              <a:ext uri="{FF2B5EF4-FFF2-40B4-BE49-F238E27FC236}">
                <a16:creationId xmlns:a16="http://schemas.microsoft.com/office/drawing/2014/main" id="{9D09FB08-3448-E24C-87B5-3F3F0AB89DA3}"/>
              </a:ext>
            </a:extLst>
          </p:cNvPr>
          <p:cNvPicPr>
            <a:picLocks noChangeAspect="1"/>
          </p:cNvPicPr>
          <p:nvPr/>
        </p:nvPicPr>
        <p:blipFill>
          <a:blip r:embed="rId5"/>
          <a:stretch>
            <a:fillRect/>
          </a:stretch>
        </p:blipFill>
        <p:spPr>
          <a:xfrm>
            <a:off x="8244980" y="1449056"/>
            <a:ext cx="261234" cy="261234"/>
          </a:xfrm>
          <a:prstGeom prst="rect">
            <a:avLst/>
          </a:prstGeom>
        </p:spPr>
      </p:pic>
    </p:spTree>
    <p:extLst>
      <p:ext uri="{BB962C8B-B14F-4D97-AF65-F5344CB8AC3E}">
        <p14:creationId xmlns:p14="http://schemas.microsoft.com/office/powerpoint/2010/main" val="3568381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alphaModFix amt="15000"/>
            <a:extLst>
              <a:ext uri="{28A0092B-C50C-407E-A947-70E740481C1C}">
                <a14:useLocalDpi xmlns:a14="http://schemas.microsoft.com/office/drawing/2010/main" val="0"/>
              </a:ext>
            </a:extLst>
          </a:blip>
          <a:srcRect l="7896" r="13438" b="1"/>
          <a:stretch/>
        </p:blipFill>
        <p:spPr>
          <a:xfrm flipH="1">
            <a:off x="20" y="10"/>
            <a:ext cx="12191980" cy="6857990"/>
          </a:xfrm>
          <a:prstGeom prst="rect">
            <a:avLst/>
          </a:prstGeom>
        </p:spPr>
      </p:pic>
      <p:sp>
        <p:nvSpPr>
          <p:cNvPr id="3" name="Title 2"/>
          <p:cNvSpPr>
            <a:spLocks noGrp="1"/>
          </p:cNvSpPr>
          <p:nvPr>
            <p:ph type="title"/>
          </p:nvPr>
        </p:nvSpPr>
        <p:spPr>
          <a:xfrm>
            <a:off x="1141413" y="609600"/>
            <a:ext cx="9905998" cy="1905000"/>
          </a:xfrm>
        </p:spPr>
        <p:txBody>
          <a:bodyPr vert="horz" lIns="91440" tIns="45720" rIns="91440" bIns="45720" rtlCol="0" anchor="ctr">
            <a:normAutofit/>
          </a:bodyPr>
          <a:lstStyle/>
          <a:p>
            <a:r>
              <a:rPr lang="en-US" b="1" i="1" dirty="0">
                <a:latin typeface="+mj-lt"/>
              </a:rPr>
              <a:t>Challenge 2: How to Care for a </a:t>
            </a:r>
            <a:r>
              <a:rPr lang="en-US" b="1" i="1" dirty="0" err="1">
                <a:latin typeface="+mj-lt"/>
              </a:rPr>
              <a:t>Mouskin</a:t>
            </a:r>
            <a:r>
              <a:rPr lang="en-US" b="1" i="1" dirty="0">
                <a:latin typeface="+mj-lt"/>
              </a:rPr>
              <a:t> </a:t>
            </a:r>
          </a:p>
        </p:txBody>
      </p:sp>
      <p:sp>
        <p:nvSpPr>
          <p:cNvPr id="6" name="Rounded Rectangle 5"/>
          <p:cNvSpPr/>
          <p:nvPr/>
        </p:nvSpPr>
        <p:spPr>
          <a:xfrm>
            <a:off x="7132319" y="1889760"/>
            <a:ext cx="4328161" cy="4678680"/>
          </a:xfrm>
          <a:prstGeom prst="roundRect">
            <a:avLst>
              <a:gd name="adj" fmla="val 0"/>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a:spcBef>
                <a:spcPct val="20000"/>
              </a:spcBef>
              <a:spcAft>
                <a:spcPts val="600"/>
              </a:spcAft>
              <a:buClr>
                <a:schemeClr val="tx1"/>
              </a:buClr>
              <a:buSzPct val="100000"/>
              <a:buFont typeface="Arial"/>
              <a:buChar char="•"/>
            </a:pP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Read the instructions on how to care for a </a:t>
            </a:r>
            <a:r>
              <a:rPr lang="en-US" sz="2400" cap="small"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mouskin</a:t>
            </a: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a:t>
            </a:r>
          </a:p>
          <a:p>
            <a:pPr>
              <a:spcBef>
                <a:spcPct val="20000"/>
              </a:spcBef>
              <a:spcAft>
                <a:spcPts val="600"/>
              </a:spcAft>
              <a:buClr>
                <a:schemeClr val="tx1"/>
              </a:buClr>
              <a:buSzPct val="100000"/>
              <a:buFont typeface="Arial"/>
              <a:buChar char="•"/>
            </a:pP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Record yourself reading the text and add it to your LLC folder.</a:t>
            </a:r>
          </a:p>
          <a:p>
            <a:pPr>
              <a:spcBef>
                <a:spcPct val="20000"/>
              </a:spcBef>
              <a:spcAft>
                <a:spcPts val="600"/>
              </a:spcAft>
              <a:buClr>
                <a:schemeClr val="tx1"/>
              </a:buClr>
              <a:buSzPct val="100000"/>
              <a:buFont typeface="Arial"/>
              <a:buChar char="•"/>
            </a:pP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What features of an instruction text can you spot?</a:t>
            </a:r>
          </a:p>
          <a:p>
            <a:pPr>
              <a:spcBef>
                <a:spcPct val="20000"/>
              </a:spcBef>
              <a:spcAft>
                <a:spcPts val="600"/>
              </a:spcAft>
              <a:buClr>
                <a:schemeClr val="tx1"/>
              </a:buClr>
              <a:buSzPct val="100000"/>
              <a:buFont typeface="Arial"/>
              <a:buChar char="•"/>
            </a:pP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Number the features that you can find following the guide on page 14 and 15 of this </a:t>
            </a:r>
            <a:r>
              <a:rPr lang="en-US" sz="2400" cap="small" dirty="0" err="1">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powerpoint</a:t>
            </a:r>
            <a:r>
              <a:rPr lang="en-US" sz="2400" cap="small" dirty="0">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a:t>
            </a:r>
          </a:p>
        </p:txBody>
      </p:sp>
    </p:spTree>
    <p:extLst>
      <p:ext uri="{BB962C8B-B14F-4D97-AF65-F5344CB8AC3E}">
        <p14:creationId xmlns:p14="http://schemas.microsoft.com/office/powerpoint/2010/main" val="3443349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8" name="Rounded Rectangle 7">
            <a:extLst>
              <a:ext uri="{FF2B5EF4-FFF2-40B4-BE49-F238E27FC236}">
                <a16:creationId xmlns:a16="http://schemas.microsoft.com/office/drawing/2014/main" id="{D82A7942-5631-47FC-9908-0E14371AE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20720"/>
            <a:ext cx="10928687" cy="5593813"/>
          </a:xfrm>
          <a:prstGeom prst="roundRect">
            <a:avLst>
              <a:gd name="adj" fmla="val 3812"/>
            </a:avLst>
          </a:prstGeom>
          <a:solidFill>
            <a:srgbClr val="FFFFFF"/>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 letter&#10;&#10;Description automatically generated">
            <a:extLst>
              <a:ext uri="{FF2B5EF4-FFF2-40B4-BE49-F238E27FC236}">
                <a16:creationId xmlns:a16="http://schemas.microsoft.com/office/drawing/2014/main" id="{630C2342-6693-3141-806A-38C9C29671C1}"/>
              </a:ext>
            </a:extLst>
          </p:cNvPr>
          <p:cNvPicPr>
            <a:picLocks noChangeAspect="1"/>
          </p:cNvPicPr>
          <p:nvPr/>
        </p:nvPicPr>
        <p:blipFill>
          <a:blip r:embed="rId3"/>
          <a:stretch>
            <a:fillRect/>
          </a:stretch>
        </p:blipFill>
        <p:spPr>
          <a:xfrm>
            <a:off x="2824138" y="1103321"/>
            <a:ext cx="6567345" cy="4629978"/>
          </a:xfrm>
          <a:prstGeom prst="rect">
            <a:avLst/>
          </a:prstGeom>
        </p:spPr>
      </p:pic>
    </p:spTree>
    <p:extLst>
      <p:ext uri="{BB962C8B-B14F-4D97-AF65-F5344CB8AC3E}">
        <p14:creationId xmlns:p14="http://schemas.microsoft.com/office/powerpoint/2010/main" val="1382118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8" name="Rounded Rectangle 7">
            <a:extLst>
              <a:ext uri="{FF2B5EF4-FFF2-40B4-BE49-F238E27FC236}">
                <a16:creationId xmlns:a16="http://schemas.microsoft.com/office/drawing/2014/main" id="{D82A7942-5631-47FC-9908-0E14371AE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20720"/>
            <a:ext cx="10928687" cy="5593813"/>
          </a:xfrm>
          <a:prstGeom prst="roundRect">
            <a:avLst>
              <a:gd name="adj" fmla="val 3812"/>
            </a:avLst>
          </a:prstGeom>
          <a:solidFill>
            <a:srgbClr val="FFFFFF"/>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BFEE6D4-EB07-ED4F-B8FD-05DB0A3F80E8}"/>
              </a:ext>
            </a:extLst>
          </p:cNvPr>
          <p:cNvPicPr>
            <a:picLocks noChangeAspect="1"/>
          </p:cNvPicPr>
          <p:nvPr/>
        </p:nvPicPr>
        <p:blipFill>
          <a:blip r:embed="rId3"/>
          <a:stretch>
            <a:fillRect/>
          </a:stretch>
        </p:blipFill>
        <p:spPr>
          <a:xfrm>
            <a:off x="1655908" y="1103321"/>
            <a:ext cx="8903804" cy="4629978"/>
          </a:xfrm>
          <a:prstGeom prst="rect">
            <a:avLst/>
          </a:prstGeom>
        </p:spPr>
      </p:pic>
    </p:spTree>
    <p:extLst>
      <p:ext uri="{BB962C8B-B14F-4D97-AF65-F5344CB8AC3E}">
        <p14:creationId xmlns:p14="http://schemas.microsoft.com/office/powerpoint/2010/main" val="1912954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7" name="Rounded Rectangle 7">
            <a:extLst>
              <a:ext uri="{FF2B5EF4-FFF2-40B4-BE49-F238E27FC236}">
                <a16:creationId xmlns:a16="http://schemas.microsoft.com/office/drawing/2014/main" id="{D82A7942-5631-47FC-9908-0E14371AE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20720"/>
            <a:ext cx="10928687" cy="5593813"/>
          </a:xfrm>
          <a:prstGeom prst="roundRect">
            <a:avLst>
              <a:gd name="adj" fmla="val 3812"/>
            </a:avLst>
          </a:prstGeom>
          <a:solidFill>
            <a:srgbClr val="FFFFFF"/>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 letter&#10;&#10;Description automatically generated">
            <a:extLst>
              <a:ext uri="{FF2B5EF4-FFF2-40B4-BE49-F238E27FC236}">
                <a16:creationId xmlns:a16="http://schemas.microsoft.com/office/drawing/2014/main" id="{0DD87D1F-F27D-2E4A-B8CA-DC51DD05B7A1}"/>
              </a:ext>
            </a:extLst>
          </p:cNvPr>
          <p:cNvPicPr>
            <a:picLocks noChangeAspect="1"/>
          </p:cNvPicPr>
          <p:nvPr/>
        </p:nvPicPr>
        <p:blipFill>
          <a:blip r:embed="rId3"/>
          <a:stretch>
            <a:fillRect/>
          </a:stretch>
        </p:blipFill>
        <p:spPr>
          <a:xfrm>
            <a:off x="1127344" y="1239357"/>
            <a:ext cx="9960933" cy="4357906"/>
          </a:xfrm>
          <a:prstGeom prst="rect">
            <a:avLst/>
          </a:prstGeom>
        </p:spPr>
      </p:pic>
    </p:spTree>
    <p:extLst>
      <p:ext uri="{BB962C8B-B14F-4D97-AF65-F5344CB8AC3E}">
        <p14:creationId xmlns:p14="http://schemas.microsoft.com/office/powerpoint/2010/main" val="1354869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5" name="Rounded Rectangle 7">
            <a:extLst>
              <a:ext uri="{FF2B5EF4-FFF2-40B4-BE49-F238E27FC236}">
                <a16:creationId xmlns:a16="http://schemas.microsoft.com/office/drawing/2014/main" id="{D82A7942-5631-47FC-9908-0E14371AE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20720"/>
            <a:ext cx="10928687" cy="5593813"/>
          </a:xfrm>
          <a:prstGeom prst="roundRect">
            <a:avLst>
              <a:gd name="adj" fmla="val 3812"/>
            </a:avLst>
          </a:prstGeom>
          <a:solidFill>
            <a:srgbClr val="FFFFFF"/>
          </a:solid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 letter&#10;&#10;Description automatically generated">
            <a:extLst>
              <a:ext uri="{FF2B5EF4-FFF2-40B4-BE49-F238E27FC236}">
                <a16:creationId xmlns:a16="http://schemas.microsoft.com/office/drawing/2014/main" id="{55FB2C88-FD00-8241-8BD1-CFC62ABF8F5F}"/>
              </a:ext>
            </a:extLst>
          </p:cNvPr>
          <p:cNvPicPr>
            <a:picLocks noChangeAspect="1"/>
          </p:cNvPicPr>
          <p:nvPr/>
        </p:nvPicPr>
        <p:blipFill>
          <a:blip r:embed="rId3"/>
          <a:stretch>
            <a:fillRect/>
          </a:stretch>
        </p:blipFill>
        <p:spPr>
          <a:xfrm>
            <a:off x="1860123" y="1103321"/>
            <a:ext cx="8495374" cy="4629978"/>
          </a:xfrm>
          <a:prstGeom prst="rect">
            <a:avLst/>
          </a:prstGeom>
        </p:spPr>
      </p:pic>
    </p:spTree>
    <p:extLst>
      <p:ext uri="{BB962C8B-B14F-4D97-AF65-F5344CB8AC3E}">
        <p14:creationId xmlns:p14="http://schemas.microsoft.com/office/powerpoint/2010/main" val="308694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D9D9D0AB-1E2F-44A8-B9C6-FA40983018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4" name="Rectangle 53">
            <a:extLst>
              <a:ext uri="{FF2B5EF4-FFF2-40B4-BE49-F238E27FC236}">
                <a16:creationId xmlns:a16="http://schemas.microsoft.com/office/drawing/2014/main" id="{274DCCB7-4DF4-4AD0-A3D4-1D170E295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05977E-E8A4-6548-A469-6D100CAB2CFA}"/>
              </a:ext>
            </a:extLst>
          </p:cNvPr>
          <p:cNvSpPr>
            <a:spLocks noGrp="1"/>
          </p:cNvSpPr>
          <p:nvPr>
            <p:ph type="title"/>
          </p:nvPr>
        </p:nvSpPr>
        <p:spPr>
          <a:xfrm>
            <a:off x="4683879" y="4208449"/>
            <a:ext cx="6475226" cy="1223835"/>
          </a:xfrm>
        </p:spPr>
        <p:txBody>
          <a:bodyPr vert="horz" lIns="91440" tIns="45720" rIns="91440" bIns="45720" rtlCol="0" anchor="b">
            <a:normAutofit/>
          </a:bodyPr>
          <a:lstStyle/>
          <a:p>
            <a:pPr>
              <a:lnSpc>
                <a:spcPct val="90000"/>
              </a:lnSpc>
            </a:pPr>
            <a:r>
              <a:rPr lang="en-US" sz="3400">
                <a:effectLst>
                  <a:glow rad="38100">
                    <a:schemeClr val="bg1">
                      <a:lumMod val="65000"/>
                      <a:lumOff val="35000"/>
                      <a:alpha val="50000"/>
                    </a:schemeClr>
                  </a:glow>
                  <a:outerShdw blurRad="28575" dist="31750" dir="13200000" algn="tl" rotWithShape="0">
                    <a:srgbClr val="000000">
                      <a:alpha val="25000"/>
                    </a:srgbClr>
                  </a:outerShdw>
                </a:effectLst>
              </a:rPr>
              <a:t>Can you find and number in the text example?</a:t>
            </a:r>
          </a:p>
        </p:txBody>
      </p:sp>
      <p:sp>
        <p:nvSpPr>
          <p:cNvPr id="56" name="Freeform: Shape 55">
            <a:extLst>
              <a:ext uri="{FF2B5EF4-FFF2-40B4-BE49-F238E27FC236}">
                <a16:creationId xmlns:a16="http://schemas.microsoft.com/office/drawing/2014/main" id="{A2B85940-9F99-4F36-BC8A-F83B0BCBD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3467"/>
            <a:ext cx="4060371" cy="2738453"/>
          </a:xfrm>
          <a:custGeom>
            <a:avLst/>
            <a:gdLst>
              <a:gd name="connsiteX0" fmla="*/ 0 w 4060371"/>
              <a:gd name="connsiteY0" fmla="*/ 0 h 2738453"/>
              <a:gd name="connsiteX1" fmla="*/ 3917369 w 4060371"/>
              <a:gd name="connsiteY1" fmla="*/ 0 h 2738453"/>
              <a:gd name="connsiteX2" fmla="*/ 4060371 w 4060371"/>
              <a:gd name="connsiteY2" fmla="*/ 143002 h 2738453"/>
              <a:gd name="connsiteX3" fmla="*/ 4060371 w 4060371"/>
              <a:gd name="connsiteY3" fmla="*/ 2595451 h 2738453"/>
              <a:gd name="connsiteX4" fmla="*/ 3917369 w 4060371"/>
              <a:gd name="connsiteY4" fmla="*/ 2738453 h 2738453"/>
              <a:gd name="connsiteX5" fmla="*/ 0 w 4060371"/>
              <a:gd name="connsiteY5" fmla="*/ 2738453 h 2738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60371" h="2738453">
                <a:moveTo>
                  <a:pt x="0" y="0"/>
                </a:moveTo>
                <a:lnTo>
                  <a:pt x="3917369" y="0"/>
                </a:lnTo>
                <a:cubicBezTo>
                  <a:pt x="3996347" y="0"/>
                  <a:pt x="4060371" y="64024"/>
                  <a:pt x="4060371" y="143002"/>
                </a:cubicBezTo>
                <a:lnTo>
                  <a:pt x="4060371" y="2595451"/>
                </a:lnTo>
                <a:cubicBezTo>
                  <a:pt x="4060371" y="2674429"/>
                  <a:pt x="3996347" y="2738453"/>
                  <a:pt x="3917369" y="2738453"/>
                </a:cubicBezTo>
                <a:lnTo>
                  <a:pt x="0" y="2738453"/>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Shape 57">
            <a:extLst>
              <a:ext uri="{FF2B5EF4-FFF2-40B4-BE49-F238E27FC236}">
                <a16:creationId xmlns:a16="http://schemas.microsoft.com/office/drawing/2014/main" id="{084A567D-6B75-4E74-8348-2932D3327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805685"/>
            <a:ext cx="3894493" cy="2414016"/>
          </a:xfrm>
          <a:custGeom>
            <a:avLst/>
            <a:gdLst>
              <a:gd name="connsiteX0" fmla="*/ 0 w 3894493"/>
              <a:gd name="connsiteY0" fmla="*/ 0 h 2414016"/>
              <a:gd name="connsiteX1" fmla="*/ 3821590 w 3894493"/>
              <a:gd name="connsiteY1" fmla="*/ 0 h 2414016"/>
              <a:gd name="connsiteX2" fmla="*/ 3894493 w 3894493"/>
              <a:gd name="connsiteY2" fmla="*/ 72903 h 2414016"/>
              <a:gd name="connsiteX3" fmla="*/ 3894493 w 3894493"/>
              <a:gd name="connsiteY3" fmla="*/ 2341113 h 2414016"/>
              <a:gd name="connsiteX4" fmla="*/ 3821590 w 3894493"/>
              <a:gd name="connsiteY4" fmla="*/ 2414016 h 2414016"/>
              <a:gd name="connsiteX5" fmla="*/ 0 w 3894493"/>
              <a:gd name="connsiteY5" fmla="*/ 2414016 h 2414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94493" h="2414016">
                <a:moveTo>
                  <a:pt x="0" y="0"/>
                </a:moveTo>
                <a:lnTo>
                  <a:pt x="3821590" y="0"/>
                </a:lnTo>
                <a:cubicBezTo>
                  <a:pt x="3861853" y="0"/>
                  <a:pt x="3894493" y="32640"/>
                  <a:pt x="3894493" y="72903"/>
                </a:cubicBezTo>
                <a:lnTo>
                  <a:pt x="3894493" y="2341113"/>
                </a:lnTo>
                <a:cubicBezTo>
                  <a:pt x="3894493" y="2381376"/>
                  <a:pt x="3861853" y="2414016"/>
                  <a:pt x="3821590" y="2414016"/>
                </a:cubicBezTo>
                <a:lnTo>
                  <a:pt x="0" y="2414016"/>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Shape&#10;&#10;Description automatically generated with medium confidence">
            <a:extLst>
              <a:ext uri="{FF2B5EF4-FFF2-40B4-BE49-F238E27FC236}">
                <a16:creationId xmlns:a16="http://schemas.microsoft.com/office/drawing/2014/main" id="{AC625CAB-C6D7-7948-8FFE-CBBA89189F75}"/>
              </a:ext>
            </a:extLst>
          </p:cNvPr>
          <p:cNvPicPr>
            <a:picLocks noChangeAspect="1"/>
          </p:cNvPicPr>
          <p:nvPr/>
        </p:nvPicPr>
        <p:blipFill>
          <a:blip r:embed="rId3"/>
          <a:stretch>
            <a:fillRect/>
          </a:stretch>
        </p:blipFill>
        <p:spPr>
          <a:xfrm>
            <a:off x="376163" y="1493012"/>
            <a:ext cx="3217333" cy="1072443"/>
          </a:xfrm>
          <a:prstGeom prst="rect">
            <a:avLst/>
          </a:prstGeom>
        </p:spPr>
      </p:pic>
      <p:sp>
        <p:nvSpPr>
          <p:cNvPr id="60" name="Freeform: Shape 59">
            <a:extLst>
              <a:ext uri="{FF2B5EF4-FFF2-40B4-BE49-F238E27FC236}">
                <a16:creationId xmlns:a16="http://schemas.microsoft.com/office/drawing/2014/main" id="{35B1BBDD-BDA4-4684-BEEC-8E7101BEA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3372" y="0"/>
            <a:ext cx="3712695" cy="3131604"/>
          </a:xfrm>
          <a:custGeom>
            <a:avLst/>
            <a:gdLst>
              <a:gd name="connsiteX0" fmla="*/ 0 w 3712695"/>
              <a:gd name="connsiteY0" fmla="*/ 0 h 3131604"/>
              <a:gd name="connsiteX1" fmla="*/ 3712695 w 3712695"/>
              <a:gd name="connsiteY1" fmla="*/ 0 h 3131604"/>
              <a:gd name="connsiteX2" fmla="*/ 3712695 w 3712695"/>
              <a:gd name="connsiteY2" fmla="*/ 2992145 h 3131604"/>
              <a:gd name="connsiteX3" fmla="*/ 3573236 w 3712695"/>
              <a:gd name="connsiteY3" fmla="*/ 3131604 h 3131604"/>
              <a:gd name="connsiteX4" fmla="*/ 139459 w 3712695"/>
              <a:gd name="connsiteY4" fmla="*/ 3131604 h 3131604"/>
              <a:gd name="connsiteX5" fmla="*/ 0 w 3712695"/>
              <a:gd name="connsiteY5" fmla="*/ 2992145 h 3131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12695" h="3131604">
                <a:moveTo>
                  <a:pt x="0" y="0"/>
                </a:moveTo>
                <a:lnTo>
                  <a:pt x="3712695" y="0"/>
                </a:lnTo>
                <a:lnTo>
                  <a:pt x="3712695" y="2992145"/>
                </a:lnTo>
                <a:cubicBezTo>
                  <a:pt x="3712695" y="3069166"/>
                  <a:pt x="3650257" y="3131604"/>
                  <a:pt x="3573236" y="3131604"/>
                </a:cubicBezTo>
                <a:lnTo>
                  <a:pt x="139459" y="3131604"/>
                </a:lnTo>
                <a:cubicBezTo>
                  <a:pt x="62438" y="3131604"/>
                  <a:pt x="0" y="3069166"/>
                  <a:pt x="0" y="2992145"/>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Shape 61">
            <a:extLst>
              <a:ext uri="{FF2B5EF4-FFF2-40B4-BE49-F238E27FC236}">
                <a16:creationId xmlns:a16="http://schemas.microsoft.com/office/drawing/2014/main" id="{C55D5D7A-01ED-4FFD-A960-36EB191D0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8079" y="2"/>
            <a:ext cx="3383280" cy="2943355"/>
          </a:xfrm>
          <a:custGeom>
            <a:avLst/>
            <a:gdLst>
              <a:gd name="connsiteX0" fmla="*/ 0 w 3383280"/>
              <a:gd name="connsiteY0" fmla="*/ 0 h 2943355"/>
              <a:gd name="connsiteX1" fmla="*/ 3383280 w 3383280"/>
              <a:gd name="connsiteY1" fmla="*/ 0 h 2943355"/>
              <a:gd name="connsiteX2" fmla="*/ 3383280 w 3383280"/>
              <a:gd name="connsiteY2" fmla="*/ 2835304 h 2943355"/>
              <a:gd name="connsiteX3" fmla="*/ 3275229 w 3383280"/>
              <a:gd name="connsiteY3" fmla="*/ 2943355 h 2943355"/>
              <a:gd name="connsiteX4" fmla="*/ 108051 w 3383280"/>
              <a:gd name="connsiteY4" fmla="*/ 2943355 h 2943355"/>
              <a:gd name="connsiteX5" fmla="*/ 0 w 3383280"/>
              <a:gd name="connsiteY5" fmla="*/ 2835304 h 2943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3280" h="2943355">
                <a:moveTo>
                  <a:pt x="0" y="0"/>
                </a:moveTo>
                <a:lnTo>
                  <a:pt x="3383280" y="0"/>
                </a:lnTo>
                <a:lnTo>
                  <a:pt x="3383280" y="2835304"/>
                </a:lnTo>
                <a:cubicBezTo>
                  <a:pt x="3383280" y="2894979"/>
                  <a:pt x="3334904" y="2943355"/>
                  <a:pt x="3275229" y="2943355"/>
                </a:cubicBezTo>
                <a:lnTo>
                  <a:pt x="108051" y="2943355"/>
                </a:lnTo>
                <a:cubicBezTo>
                  <a:pt x="48376" y="2943355"/>
                  <a:pt x="0" y="2894979"/>
                  <a:pt x="0" y="283530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descr="Text&#10;&#10;Description automatically generated with medium confidence">
            <a:extLst>
              <a:ext uri="{FF2B5EF4-FFF2-40B4-BE49-F238E27FC236}">
                <a16:creationId xmlns:a16="http://schemas.microsoft.com/office/drawing/2014/main" id="{6285F551-418B-B148-B8E3-D583B61995DB}"/>
              </a:ext>
            </a:extLst>
          </p:cNvPr>
          <p:cNvPicPr>
            <a:picLocks noChangeAspect="1"/>
          </p:cNvPicPr>
          <p:nvPr/>
        </p:nvPicPr>
        <p:blipFill>
          <a:blip r:embed="rId4"/>
          <a:stretch>
            <a:fillRect/>
          </a:stretch>
        </p:blipFill>
        <p:spPr>
          <a:xfrm>
            <a:off x="4969357" y="523181"/>
            <a:ext cx="2880725" cy="1861692"/>
          </a:xfrm>
          <a:prstGeom prst="rect">
            <a:avLst/>
          </a:prstGeom>
        </p:spPr>
      </p:pic>
      <p:sp>
        <p:nvSpPr>
          <p:cNvPr id="64" name="Rectangle: Rounded Corners 63">
            <a:extLst>
              <a:ext uri="{FF2B5EF4-FFF2-40B4-BE49-F238E27FC236}">
                <a16:creationId xmlns:a16="http://schemas.microsoft.com/office/drawing/2014/main" id="{54420D42-D668-4D84-9204-99408630E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7440" y="3807643"/>
            <a:ext cx="3429000" cy="2556876"/>
          </a:xfrm>
          <a:prstGeom prst="roundRect">
            <a:avLst>
              <a:gd name="adj" fmla="val 5957"/>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reeform: Shape 65">
            <a:extLst>
              <a:ext uri="{FF2B5EF4-FFF2-40B4-BE49-F238E27FC236}">
                <a16:creationId xmlns:a16="http://schemas.microsoft.com/office/drawing/2014/main" id="{B3E0FE0F-ED75-498E-B6A1-477D15ED3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032" y="3970513"/>
            <a:ext cx="3099816" cy="2231136"/>
          </a:xfrm>
          <a:custGeom>
            <a:avLst/>
            <a:gdLst>
              <a:gd name="connsiteX0" fmla="*/ 90383 w 3099816"/>
              <a:gd name="connsiteY0" fmla="*/ 0 h 2231136"/>
              <a:gd name="connsiteX1" fmla="*/ 3009433 w 3099816"/>
              <a:gd name="connsiteY1" fmla="*/ 0 h 2231136"/>
              <a:gd name="connsiteX2" fmla="*/ 3099816 w 3099816"/>
              <a:gd name="connsiteY2" fmla="*/ 90383 h 2231136"/>
              <a:gd name="connsiteX3" fmla="*/ 3099816 w 3099816"/>
              <a:gd name="connsiteY3" fmla="*/ 2140753 h 2231136"/>
              <a:gd name="connsiteX4" fmla="*/ 3009433 w 3099816"/>
              <a:gd name="connsiteY4" fmla="*/ 2231136 h 2231136"/>
              <a:gd name="connsiteX5" fmla="*/ 90383 w 3099816"/>
              <a:gd name="connsiteY5" fmla="*/ 2231136 h 2231136"/>
              <a:gd name="connsiteX6" fmla="*/ 0 w 3099816"/>
              <a:gd name="connsiteY6" fmla="*/ 2140753 h 2231136"/>
              <a:gd name="connsiteX7" fmla="*/ 0 w 3099816"/>
              <a:gd name="connsiteY7" fmla="*/ 90383 h 2231136"/>
              <a:gd name="connsiteX8" fmla="*/ 90383 w 3099816"/>
              <a:gd name="connsiteY8" fmla="*/ 0 h 2231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9816" h="2231136">
                <a:moveTo>
                  <a:pt x="90383" y="0"/>
                </a:moveTo>
                <a:lnTo>
                  <a:pt x="3009433" y="0"/>
                </a:lnTo>
                <a:cubicBezTo>
                  <a:pt x="3059350" y="0"/>
                  <a:pt x="3099816" y="40466"/>
                  <a:pt x="3099816" y="90383"/>
                </a:cubicBezTo>
                <a:lnTo>
                  <a:pt x="3099816" y="2140753"/>
                </a:lnTo>
                <a:cubicBezTo>
                  <a:pt x="3099816" y="2190670"/>
                  <a:pt x="3059350" y="2231136"/>
                  <a:pt x="3009433" y="2231136"/>
                </a:cubicBezTo>
                <a:lnTo>
                  <a:pt x="90383" y="2231136"/>
                </a:lnTo>
                <a:cubicBezTo>
                  <a:pt x="40466" y="2231136"/>
                  <a:pt x="0" y="2190670"/>
                  <a:pt x="0" y="2140753"/>
                </a:cubicBezTo>
                <a:lnTo>
                  <a:pt x="0" y="90383"/>
                </a:lnTo>
                <a:cubicBezTo>
                  <a:pt x="0" y="40466"/>
                  <a:pt x="40466" y="0"/>
                  <a:pt x="9038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8" name="Freeform: Shape 67">
            <a:extLst>
              <a:ext uri="{FF2B5EF4-FFF2-40B4-BE49-F238E27FC236}">
                <a16:creationId xmlns:a16="http://schemas.microsoft.com/office/drawing/2014/main" id="{632CCE7B-F514-48E9-84AE-10FC22090A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643467"/>
            <a:ext cx="3429000" cy="3383280"/>
          </a:xfrm>
          <a:custGeom>
            <a:avLst/>
            <a:gdLst>
              <a:gd name="connsiteX0" fmla="*/ 150082 w 3429000"/>
              <a:gd name="connsiteY0" fmla="*/ 0 h 3383280"/>
              <a:gd name="connsiteX1" fmla="*/ 3429000 w 3429000"/>
              <a:gd name="connsiteY1" fmla="*/ 0 h 3383280"/>
              <a:gd name="connsiteX2" fmla="*/ 3429000 w 3429000"/>
              <a:gd name="connsiteY2" fmla="*/ 3383280 h 3383280"/>
              <a:gd name="connsiteX3" fmla="*/ 150082 w 3429000"/>
              <a:gd name="connsiteY3" fmla="*/ 3383280 h 3383280"/>
              <a:gd name="connsiteX4" fmla="*/ 0 w 3429000"/>
              <a:gd name="connsiteY4" fmla="*/ 3233198 h 3383280"/>
              <a:gd name="connsiteX5" fmla="*/ 0 w 3429000"/>
              <a:gd name="connsiteY5" fmla="*/ 150082 h 3383280"/>
              <a:gd name="connsiteX6" fmla="*/ 150082 w 3429000"/>
              <a:gd name="connsiteY6" fmla="*/ 0 h 338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00" h="3383280">
                <a:moveTo>
                  <a:pt x="150082" y="0"/>
                </a:moveTo>
                <a:lnTo>
                  <a:pt x="3429000" y="0"/>
                </a:lnTo>
                <a:lnTo>
                  <a:pt x="3429000" y="3383280"/>
                </a:lnTo>
                <a:lnTo>
                  <a:pt x="150082" y="3383280"/>
                </a:lnTo>
                <a:cubicBezTo>
                  <a:pt x="67194" y="3383280"/>
                  <a:pt x="0" y="3316086"/>
                  <a:pt x="0" y="3233198"/>
                </a:cubicBezTo>
                <a:lnTo>
                  <a:pt x="0" y="150082"/>
                </a:lnTo>
                <a:cubicBezTo>
                  <a:pt x="0" y="67194"/>
                  <a:pt x="67194" y="0"/>
                  <a:pt x="150082"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Freeform: Shape 69">
            <a:extLst>
              <a:ext uri="{FF2B5EF4-FFF2-40B4-BE49-F238E27FC236}">
                <a16:creationId xmlns:a16="http://schemas.microsoft.com/office/drawing/2014/main" id="{26897DC6-FACF-485E-813E-C7C372A73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28878" y="808058"/>
            <a:ext cx="3275624" cy="3054096"/>
          </a:xfrm>
          <a:custGeom>
            <a:avLst/>
            <a:gdLst>
              <a:gd name="connsiteX0" fmla="*/ 135480 w 3275624"/>
              <a:gd name="connsiteY0" fmla="*/ 0 h 3054096"/>
              <a:gd name="connsiteX1" fmla="*/ 3275624 w 3275624"/>
              <a:gd name="connsiteY1" fmla="*/ 0 h 3054096"/>
              <a:gd name="connsiteX2" fmla="*/ 3275624 w 3275624"/>
              <a:gd name="connsiteY2" fmla="*/ 3054096 h 3054096"/>
              <a:gd name="connsiteX3" fmla="*/ 135480 w 3275624"/>
              <a:gd name="connsiteY3" fmla="*/ 3054096 h 3054096"/>
              <a:gd name="connsiteX4" fmla="*/ 0 w 3275624"/>
              <a:gd name="connsiteY4" fmla="*/ 2918616 h 3054096"/>
              <a:gd name="connsiteX5" fmla="*/ 0 w 3275624"/>
              <a:gd name="connsiteY5" fmla="*/ 135480 h 3054096"/>
              <a:gd name="connsiteX6" fmla="*/ 135480 w 3275624"/>
              <a:gd name="connsiteY6" fmla="*/ 0 h 3054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5624" h="3054096">
                <a:moveTo>
                  <a:pt x="135480" y="0"/>
                </a:moveTo>
                <a:lnTo>
                  <a:pt x="3275624" y="0"/>
                </a:lnTo>
                <a:lnTo>
                  <a:pt x="3275624" y="3054096"/>
                </a:lnTo>
                <a:lnTo>
                  <a:pt x="135480" y="3054096"/>
                </a:lnTo>
                <a:cubicBezTo>
                  <a:pt x="60656" y="3054096"/>
                  <a:pt x="0" y="2993440"/>
                  <a:pt x="0" y="2918616"/>
                </a:cubicBezTo>
                <a:lnTo>
                  <a:pt x="0" y="135480"/>
                </a:lnTo>
                <a:cubicBezTo>
                  <a:pt x="0" y="60656"/>
                  <a:pt x="60656" y="0"/>
                  <a:pt x="1354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 name="Picture 10" descr="Text&#10;&#10;Description automatically generated">
            <a:extLst>
              <a:ext uri="{FF2B5EF4-FFF2-40B4-BE49-F238E27FC236}">
                <a16:creationId xmlns:a16="http://schemas.microsoft.com/office/drawing/2014/main" id="{0FA0697D-BE7B-3E46-BDCC-456EBB5AD28B}"/>
              </a:ext>
            </a:extLst>
          </p:cNvPr>
          <p:cNvPicPr>
            <a:picLocks noChangeAspect="1"/>
          </p:cNvPicPr>
          <p:nvPr/>
        </p:nvPicPr>
        <p:blipFill>
          <a:blip r:embed="rId5"/>
          <a:stretch>
            <a:fillRect/>
          </a:stretch>
        </p:blipFill>
        <p:spPr>
          <a:xfrm>
            <a:off x="9186636" y="1186072"/>
            <a:ext cx="2629202" cy="2329226"/>
          </a:xfrm>
          <a:prstGeom prst="rect">
            <a:avLst/>
          </a:prstGeom>
        </p:spPr>
      </p:pic>
      <p:pic>
        <p:nvPicPr>
          <p:cNvPr id="13" name="Picture 12" descr="Shape&#10;&#10;Description automatically generated with medium confidence">
            <a:extLst>
              <a:ext uri="{FF2B5EF4-FFF2-40B4-BE49-F238E27FC236}">
                <a16:creationId xmlns:a16="http://schemas.microsoft.com/office/drawing/2014/main" id="{FE658B57-D18F-F14A-BD92-397A242A54D2}"/>
              </a:ext>
            </a:extLst>
          </p:cNvPr>
          <p:cNvPicPr>
            <a:picLocks noChangeAspect="1"/>
          </p:cNvPicPr>
          <p:nvPr/>
        </p:nvPicPr>
        <p:blipFill>
          <a:blip r:embed="rId6"/>
          <a:stretch>
            <a:fillRect/>
          </a:stretch>
        </p:blipFill>
        <p:spPr>
          <a:xfrm>
            <a:off x="1032895" y="4571439"/>
            <a:ext cx="2614360" cy="995947"/>
          </a:xfrm>
          <a:prstGeom prst="rect">
            <a:avLst/>
          </a:prstGeom>
        </p:spPr>
      </p:pic>
    </p:spTree>
    <p:extLst>
      <p:ext uri="{BB962C8B-B14F-4D97-AF65-F5344CB8AC3E}">
        <p14:creationId xmlns:p14="http://schemas.microsoft.com/office/powerpoint/2010/main" val="4148724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B10A1EB3-C927-4536-9880-11F77B7E0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24D55B-84CC-5645-810A-2D0AF1E7DF44}"/>
              </a:ext>
            </a:extLst>
          </p:cNvPr>
          <p:cNvSpPr>
            <a:spLocks noGrp="1"/>
          </p:cNvSpPr>
          <p:nvPr>
            <p:ph type="title"/>
          </p:nvPr>
        </p:nvSpPr>
        <p:spPr>
          <a:xfrm>
            <a:off x="542261" y="4714875"/>
            <a:ext cx="11085044" cy="1714499"/>
          </a:xfrm>
        </p:spPr>
        <p:txBody>
          <a:bodyPr vert="horz" lIns="91440" tIns="45720" rIns="91440" bIns="45720" rtlCol="0" anchor="b">
            <a:normAutofit/>
          </a:bodyPr>
          <a:lstStyle/>
          <a:p>
            <a:pPr algn="ctr"/>
            <a:r>
              <a:rPr lang="en-US" sz="4800" dirty="0">
                <a:effectLst>
                  <a:glow rad="38100">
                    <a:schemeClr val="bg1">
                      <a:lumMod val="65000"/>
                      <a:lumOff val="35000"/>
                      <a:alpha val="50000"/>
                    </a:schemeClr>
                  </a:glow>
                  <a:outerShdw blurRad="28575" dist="31750" dir="13200000" algn="tl" rotWithShape="0">
                    <a:srgbClr val="000000">
                      <a:alpha val="25000"/>
                    </a:srgbClr>
                  </a:outerShdw>
                </a:effectLst>
              </a:rPr>
              <a:t>Can you find and number In the text example?</a:t>
            </a:r>
          </a:p>
        </p:txBody>
      </p:sp>
      <p:pic>
        <p:nvPicPr>
          <p:cNvPr id="31" name="Picture 30">
            <a:extLst>
              <a:ext uri="{FF2B5EF4-FFF2-40B4-BE49-F238E27FC236}">
                <a16:creationId xmlns:a16="http://schemas.microsoft.com/office/drawing/2014/main" id="{D8C67178-C15E-489D-8DDF-CB1BD41947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542261" y="547807"/>
            <a:ext cx="11085044" cy="3816806"/>
          </a:xfrm>
          <a:prstGeom prst="rect">
            <a:avLst/>
          </a:prstGeom>
          <a:solidFill>
            <a:schemeClr val="bg2"/>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7" name="Picture 6" descr="Text&#10;&#10;Description automatically generated with medium confidence">
            <a:extLst>
              <a:ext uri="{FF2B5EF4-FFF2-40B4-BE49-F238E27FC236}">
                <a16:creationId xmlns:a16="http://schemas.microsoft.com/office/drawing/2014/main" id="{B83FDDF8-844C-C54B-A657-15935CDE6D3B}"/>
              </a:ext>
            </a:extLst>
          </p:cNvPr>
          <p:cNvPicPr>
            <a:picLocks noChangeAspect="1"/>
          </p:cNvPicPr>
          <p:nvPr/>
        </p:nvPicPr>
        <p:blipFill>
          <a:blip r:embed="rId4"/>
          <a:stretch>
            <a:fillRect/>
          </a:stretch>
        </p:blipFill>
        <p:spPr>
          <a:xfrm>
            <a:off x="700048" y="1770963"/>
            <a:ext cx="2593593" cy="1384418"/>
          </a:xfrm>
          <a:prstGeom prst="rect">
            <a:avLst/>
          </a:prstGeom>
        </p:spPr>
      </p:pic>
      <p:pic>
        <p:nvPicPr>
          <p:cNvPr id="9" name="Picture 8" descr="Text&#10;&#10;Description automatically generated">
            <a:extLst>
              <a:ext uri="{FF2B5EF4-FFF2-40B4-BE49-F238E27FC236}">
                <a16:creationId xmlns:a16="http://schemas.microsoft.com/office/drawing/2014/main" id="{1E23B80B-2D63-844A-BEAF-A4E380AC46B8}"/>
              </a:ext>
            </a:extLst>
          </p:cNvPr>
          <p:cNvPicPr>
            <a:picLocks noChangeAspect="1"/>
          </p:cNvPicPr>
          <p:nvPr/>
        </p:nvPicPr>
        <p:blipFill>
          <a:blip r:embed="rId5"/>
          <a:stretch>
            <a:fillRect/>
          </a:stretch>
        </p:blipFill>
        <p:spPr>
          <a:xfrm>
            <a:off x="3429498" y="1131771"/>
            <a:ext cx="2591786" cy="2662794"/>
          </a:xfrm>
          <a:prstGeom prst="rect">
            <a:avLst/>
          </a:prstGeom>
        </p:spPr>
      </p:pic>
      <p:pic>
        <p:nvPicPr>
          <p:cNvPr id="11" name="Picture 10" descr="Text&#10;&#10;Description automatically generated">
            <a:extLst>
              <a:ext uri="{FF2B5EF4-FFF2-40B4-BE49-F238E27FC236}">
                <a16:creationId xmlns:a16="http://schemas.microsoft.com/office/drawing/2014/main" id="{BD29745C-4C24-5F4A-99D0-BD438565D8E6}"/>
              </a:ext>
            </a:extLst>
          </p:cNvPr>
          <p:cNvPicPr>
            <a:picLocks noChangeAspect="1"/>
          </p:cNvPicPr>
          <p:nvPr/>
        </p:nvPicPr>
        <p:blipFill>
          <a:blip r:embed="rId6"/>
          <a:stretch>
            <a:fillRect/>
          </a:stretch>
        </p:blipFill>
        <p:spPr>
          <a:xfrm>
            <a:off x="6157141" y="1316486"/>
            <a:ext cx="2593272" cy="2293369"/>
          </a:xfrm>
          <a:prstGeom prst="rect">
            <a:avLst/>
          </a:prstGeom>
        </p:spPr>
      </p:pic>
      <p:pic>
        <p:nvPicPr>
          <p:cNvPr id="5" name="Content Placeholder 4" descr="A picture containing text&#10;&#10;Description automatically generated">
            <a:extLst>
              <a:ext uri="{FF2B5EF4-FFF2-40B4-BE49-F238E27FC236}">
                <a16:creationId xmlns:a16="http://schemas.microsoft.com/office/drawing/2014/main" id="{1961D156-E90C-3A4E-8D51-EAFB5FDB9962}"/>
              </a:ext>
            </a:extLst>
          </p:cNvPr>
          <p:cNvPicPr>
            <a:picLocks noGrp="1" noChangeAspect="1"/>
          </p:cNvPicPr>
          <p:nvPr>
            <p:ph idx="1"/>
          </p:nvPr>
        </p:nvPicPr>
        <p:blipFill>
          <a:blip r:embed="rId7"/>
          <a:stretch>
            <a:fillRect/>
          </a:stretch>
        </p:blipFill>
        <p:spPr>
          <a:xfrm>
            <a:off x="8886270" y="1796400"/>
            <a:ext cx="2596896" cy="1333541"/>
          </a:xfrm>
          <a:prstGeom prst="rect">
            <a:avLst/>
          </a:prstGeom>
        </p:spPr>
      </p:pic>
    </p:spTree>
    <p:extLst>
      <p:ext uri="{BB962C8B-B14F-4D97-AF65-F5344CB8AC3E}">
        <p14:creationId xmlns:p14="http://schemas.microsoft.com/office/powerpoint/2010/main" val="1942733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7A59776-5948-400C-9935-7464561E8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C6A1CC8-F62C-D347-8B6D-0BDD7AEF9E53}"/>
              </a:ext>
            </a:extLst>
          </p:cNvPr>
          <p:cNvSpPr>
            <a:spLocks noGrp="1"/>
          </p:cNvSpPr>
          <p:nvPr>
            <p:ph idx="1"/>
          </p:nvPr>
        </p:nvSpPr>
        <p:spPr>
          <a:xfrm>
            <a:off x="883993" y="609601"/>
            <a:ext cx="10424015" cy="655319"/>
          </a:xfrm>
        </p:spPr>
        <p:txBody>
          <a:bodyPr>
            <a:normAutofit lnSpcReduction="10000"/>
          </a:bodyPr>
          <a:lstStyle/>
          <a:p>
            <a:pPr marL="0" indent="0">
              <a:buNone/>
            </a:pPr>
            <a:r>
              <a:rPr lang="en-GB" sz="3200" b="1" i="1" u="sng" dirty="0">
                <a:latin typeface="Calibri" panose="020F0502020204030204" pitchFamily="34" charset="0"/>
                <a:ea typeface="Calibri" panose="020F0502020204030204" pitchFamily="34" charset="0"/>
                <a:cs typeface="Times New Roman" panose="02020603050405020304" pitchFamily="18" charset="0"/>
              </a:rPr>
              <a:t>Challenge 3:</a:t>
            </a:r>
          </a:p>
          <a:p>
            <a:pPr marL="0" indent="0">
              <a:buNone/>
            </a:pPr>
            <a:endParaRPr lang="en-GB" sz="18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72071E1F-C379-5F40-8C63-B45ECBBA1091}"/>
              </a:ext>
            </a:extLst>
          </p:cNvPr>
          <p:cNvPicPr>
            <a:picLocks noChangeAspect="1"/>
          </p:cNvPicPr>
          <p:nvPr/>
        </p:nvPicPr>
        <p:blipFill rotWithShape="1">
          <a:blip r:embed="rId3"/>
          <a:srcRect l="3550" r="-2" b="-2"/>
          <a:stretch/>
        </p:blipFill>
        <p:spPr>
          <a:xfrm>
            <a:off x="883993" y="3219695"/>
            <a:ext cx="2468880"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7" name="Picture 6">
            <a:extLst>
              <a:ext uri="{FF2B5EF4-FFF2-40B4-BE49-F238E27FC236}">
                <a16:creationId xmlns:a16="http://schemas.microsoft.com/office/drawing/2014/main" id="{84EBF877-BC2F-4141-9D9D-DBB320BBDA67}"/>
              </a:ext>
            </a:extLst>
          </p:cNvPr>
          <p:cNvPicPr>
            <a:picLocks noChangeAspect="1"/>
          </p:cNvPicPr>
          <p:nvPr/>
        </p:nvPicPr>
        <p:blipFill rotWithShape="1">
          <a:blip r:embed="rId4"/>
          <a:srcRect r="17220" b="-2"/>
          <a:stretch/>
        </p:blipFill>
        <p:spPr>
          <a:xfrm>
            <a:off x="3535705" y="3219694"/>
            <a:ext cx="2468880" cy="2679192"/>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15" name="Picture 14" descr="A chocolate cake with candy&#10;&#10;Description automatically generated with low confidence">
            <a:extLst>
              <a:ext uri="{FF2B5EF4-FFF2-40B4-BE49-F238E27FC236}">
                <a16:creationId xmlns:a16="http://schemas.microsoft.com/office/drawing/2014/main" id="{A130A50E-4462-F748-88F5-2395B004DB3F}"/>
              </a:ext>
            </a:extLst>
          </p:cNvPr>
          <p:cNvPicPr>
            <a:picLocks noChangeAspect="1"/>
          </p:cNvPicPr>
          <p:nvPr/>
        </p:nvPicPr>
        <p:blipFill rotWithShape="1">
          <a:blip r:embed="rId5"/>
          <a:srcRect l="1566" r="-2" b="-2"/>
          <a:stretch/>
        </p:blipFill>
        <p:spPr>
          <a:xfrm>
            <a:off x="6187417" y="3219696"/>
            <a:ext cx="2468880"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9" name="Picture 8">
            <a:extLst>
              <a:ext uri="{FF2B5EF4-FFF2-40B4-BE49-F238E27FC236}">
                <a16:creationId xmlns:a16="http://schemas.microsoft.com/office/drawing/2014/main" id="{F455E307-9432-7E43-A2F9-0646AD70A73B}"/>
              </a:ext>
            </a:extLst>
          </p:cNvPr>
          <p:cNvPicPr>
            <a:picLocks noChangeAspect="1"/>
          </p:cNvPicPr>
          <p:nvPr/>
        </p:nvPicPr>
        <p:blipFill rotWithShape="1">
          <a:blip r:embed="rId6"/>
          <a:srcRect l="14568" r="16974" b="-5"/>
          <a:stretch/>
        </p:blipFill>
        <p:spPr>
          <a:xfrm>
            <a:off x="8839128" y="3219695"/>
            <a:ext cx="2468880" cy="2677887"/>
          </a:xfrm>
          <a:prstGeom prst="roundRect">
            <a:avLst>
              <a:gd name="adj" fmla="val 4380"/>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8" name="Picture 7" descr="Text&#10;&#10;Description automatically generated">
            <a:extLst>
              <a:ext uri="{FF2B5EF4-FFF2-40B4-BE49-F238E27FC236}">
                <a16:creationId xmlns:a16="http://schemas.microsoft.com/office/drawing/2014/main" id="{D4F2EB1A-7AE3-FF4A-8E9F-4B4F4BDEEBD9}"/>
              </a:ext>
            </a:extLst>
          </p:cNvPr>
          <p:cNvPicPr>
            <a:picLocks noChangeAspect="1"/>
          </p:cNvPicPr>
          <p:nvPr/>
        </p:nvPicPr>
        <p:blipFill>
          <a:blip r:embed="rId7"/>
          <a:stretch>
            <a:fillRect/>
          </a:stretch>
        </p:blipFill>
        <p:spPr>
          <a:xfrm>
            <a:off x="967717" y="1035314"/>
            <a:ext cx="10110852" cy="1845046"/>
          </a:xfrm>
          <a:prstGeom prst="rect">
            <a:avLst/>
          </a:prstGeom>
        </p:spPr>
      </p:pic>
    </p:spTree>
    <p:extLst>
      <p:ext uri="{BB962C8B-B14F-4D97-AF65-F5344CB8AC3E}">
        <p14:creationId xmlns:p14="http://schemas.microsoft.com/office/powerpoint/2010/main" val="2830527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5" name="Content Placeholder 4" descr="Table&#10;&#10;Description automatically generated">
            <a:extLst>
              <a:ext uri="{FF2B5EF4-FFF2-40B4-BE49-F238E27FC236}">
                <a16:creationId xmlns:a16="http://schemas.microsoft.com/office/drawing/2014/main" id="{029A507B-2E64-9C49-9874-5A40DE6EE0FE}"/>
              </a:ext>
            </a:extLst>
          </p:cNvPr>
          <p:cNvPicPr>
            <a:picLocks noGrp="1" noChangeAspect="1"/>
          </p:cNvPicPr>
          <p:nvPr>
            <p:ph idx="1"/>
          </p:nvPr>
        </p:nvPicPr>
        <p:blipFill rotWithShape="1">
          <a:blip r:embed="rId3"/>
          <a:srcRect r="1" b="19127"/>
          <a:stretch/>
        </p:blipFill>
        <p:spPr>
          <a:xfrm>
            <a:off x="633999" y="636640"/>
            <a:ext cx="5462001" cy="559154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873898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5F32515-9322-44A5-8C72-4C7BFB4618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617F13B-5021-454F-90E5-3AB2383BF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able&#10;&#10;Description automatically generated">
            <a:extLst>
              <a:ext uri="{FF2B5EF4-FFF2-40B4-BE49-F238E27FC236}">
                <a16:creationId xmlns:a16="http://schemas.microsoft.com/office/drawing/2014/main" id="{BAD0308B-D3CE-F940-BBAF-DA22D0BCCED8}"/>
              </a:ext>
            </a:extLst>
          </p:cNvPr>
          <p:cNvPicPr>
            <a:picLocks noGrp="1" noChangeAspect="1"/>
          </p:cNvPicPr>
          <p:nvPr>
            <p:ph idx="1"/>
          </p:nvPr>
        </p:nvPicPr>
        <p:blipFill>
          <a:blip r:embed="rId2"/>
          <a:stretch>
            <a:fillRect/>
          </a:stretch>
        </p:blipFill>
        <p:spPr>
          <a:xfrm>
            <a:off x="1434019" y="643467"/>
            <a:ext cx="9323961" cy="5571066"/>
          </a:xfrm>
          <a:prstGeom prst="rect">
            <a:avLst/>
          </a:prstGeom>
        </p:spPr>
      </p:pic>
    </p:spTree>
    <p:extLst>
      <p:ext uri="{BB962C8B-B14F-4D97-AF65-F5344CB8AC3E}">
        <p14:creationId xmlns:p14="http://schemas.microsoft.com/office/powerpoint/2010/main" val="31550909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Mesh</Template>
  <TotalTime>153</TotalTime>
  <Words>613</Words>
  <Application>Microsoft Macintosh PowerPoint</Application>
  <PresentationFormat>Widescreen</PresentationFormat>
  <Paragraphs>46</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Twinkl</vt:lpstr>
      <vt:lpstr>Twinkl SemiBold</vt:lpstr>
      <vt:lpstr>Mesh</vt:lpstr>
      <vt:lpstr>Instructional Writing</vt:lpstr>
      <vt:lpstr>Aims</vt:lpstr>
      <vt:lpstr>Challenges:</vt:lpstr>
      <vt:lpstr>Instructions</vt:lpstr>
      <vt:lpstr>Features of Instruction Writing</vt:lpstr>
      <vt:lpstr>Features of Instruction Writing</vt:lpstr>
      <vt:lpstr>Features of Instruction Writing</vt:lpstr>
      <vt:lpstr>Challenge 1: Decide on your level of challenge and complete the work on imperative verbs.</vt:lpstr>
      <vt:lpstr>Challenge 2: How to Care for a Mouskin </vt:lpstr>
      <vt:lpstr>PowerPoint Presentation</vt:lpstr>
      <vt:lpstr>PowerPoint Presentation</vt:lpstr>
      <vt:lpstr>PowerPoint Presentation</vt:lpstr>
      <vt:lpstr>PowerPoint Presentation</vt:lpstr>
      <vt:lpstr>Can you find and number in the text example?</vt:lpstr>
      <vt:lpstr>Can you find and number In the text example?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Instructional Writing</dc:title>
  <dc:creator>C Jones (Pontarddulais Primary School)</dc:creator>
  <cp:lastModifiedBy>C Jones (Pontarddulais Primary School)</cp:lastModifiedBy>
  <cp:revision>13</cp:revision>
  <dcterms:created xsi:type="dcterms:W3CDTF">2021-02-10T12:21:08Z</dcterms:created>
  <dcterms:modified xsi:type="dcterms:W3CDTF">2021-02-11T13:14:37Z</dcterms:modified>
</cp:coreProperties>
</file>