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81" r:id="rId4"/>
    <p:sldId id="259" r:id="rId5"/>
    <p:sldId id="260" r:id="rId6"/>
    <p:sldId id="261" r:id="rId7"/>
    <p:sldId id="262" r:id="rId8"/>
    <p:sldId id="263" r:id="rId9"/>
    <p:sldId id="282" r:id="rId10"/>
    <p:sldId id="264" r:id="rId11"/>
    <p:sldId id="280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71" r:id="rId21"/>
    <p:sldId id="265" r:id="rId22"/>
    <p:sldId id="266" r:id="rId23"/>
    <p:sldId id="267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91"/>
    <p:restoredTop sz="95970"/>
  </p:normalViewPr>
  <p:slideViewPr>
    <p:cSldViewPr snapToGrid="0" snapToObjects="1">
      <p:cViewPr varScale="1">
        <p:scale>
          <a:sx n="115" d="100"/>
          <a:sy n="115" d="100"/>
        </p:scale>
        <p:origin x="8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08B898-1F3C-4B77-9793-7BBD6DC83AF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10113B1-53A0-4599-ADFA-C8543335DDD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Research information on Fairtrade. </a:t>
          </a:r>
        </a:p>
      </dgm:t>
    </dgm:pt>
    <dgm:pt modelId="{AB802B48-3D8D-489B-BC51-FD9D7AD2B4D7}" type="parTrans" cxnId="{51CCD415-492E-464D-86AA-EB85EA1B5202}">
      <dgm:prSet/>
      <dgm:spPr/>
      <dgm:t>
        <a:bodyPr/>
        <a:lstStyle/>
        <a:p>
          <a:endParaRPr lang="en-US"/>
        </a:p>
      </dgm:t>
    </dgm:pt>
    <dgm:pt modelId="{D6116099-22DA-47AE-AF24-FCD7A98AAD24}" type="sibTrans" cxnId="{51CCD415-492E-464D-86AA-EB85EA1B5202}">
      <dgm:prSet/>
      <dgm:spPr/>
      <dgm:t>
        <a:bodyPr/>
        <a:lstStyle/>
        <a:p>
          <a:endParaRPr lang="en-US"/>
        </a:p>
      </dgm:t>
    </dgm:pt>
    <dgm:pt modelId="{E35305A5-EF40-4CE8-A478-7031CC5ECCC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Present your information in a Mind Map. 	</a:t>
          </a:r>
        </a:p>
      </dgm:t>
    </dgm:pt>
    <dgm:pt modelId="{7C759DEA-718A-472A-A407-B224FF374DFA}" type="parTrans" cxnId="{561C6B1B-09C1-4088-885A-71F2B241BA55}">
      <dgm:prSet/>
      <dgm:spPr/>
      <dgm:t>
        <a:bodyPr/>
        <a:lstStyle/>
        <a:p>
          <a:endParaRPr lang="en-US"/>
        </a:p>
      </dgm:t>
    </dgm:pt>
    <dgm:pt modelId="{CAC7CD5B-D41E-4B4D-BC85-1968380E20FE}" type="sibTrans" cxnId="{561C6B1B-09C1-4088-885A-71F2B241BA55}">
      <dgm:prSet/>
      <dgm:spPr/>
      <dgm:t>
        <a:bodyPr/>
        <a:lstStyle/>
        <a:p>
          <a:endParaRPr lang="en-US"/>
        </a:p>
      </dgm:t>
    </dgm:pt>
    <dgm:pt modelId="{196A5256-43CF-45EC-9E1A-8870D57801F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Remember to group your information systematically. </a:t>
          </a:r>
        </a:p>
      </dgm:t>
    </dgm:pt>
    <dgm:pt modelId="{4863EF09-CF49-45EF-ADFC-6F405D54CD3F}" type="parTrans" cxnId="{EA654087-CA0D-411B-A668-115AD621A327}">
      <dgm:prSet/>
      <dgm:spPr/>
      <dgm:t>
        <a:bodyPr/>
        <a:lstStyle/>
        <a:p>
          <a:endParaRPr lang="en-US"/>
        </a:p>
      </dgm:t>
    </dgm:pt>
    <dgm:pt modelId="{2DEF06A4-DBC4-482A-87F2-78054B066ADE}" type="sibTrans" cxnId="{EA654087-CA0D-411B-A668-115AD621A327}">
      <dgm:prSet/>
      <dgm:spPr/>
      <dgm:t>
        <a:bodyPr/>
        <a:lstStyle/>
        <a:p>
          <a:endParaRPr lang="en-US"/>
        </a:p>
      </dgm:t>
    </dgm:pt>
    <dgm:pt modelId="{B2BE481C-6595-614C-A2E7-75051C291F8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Remember to be creative when presenting your work. Add colours and pictures to improve your work.</a:t>
          </a:r>
        </a:p>
      </dgm:t>
    </dgm:pt>
    <dgm:pt modelId="{86AE2254-ADB6-BB45-894F-ED95145843DB}" type="parTrans" cxnId="{F9F78B9E-327A-4149-8799-E0631DE722D9}">
      <dgm:prSet/>
      <dgm:spPr/>
      <dgm:t>
        <a:bodyPr/>
        <a:lstStyle/>
        <a:p>
          <a:endParaRPr lang="en-GB"/>
        </a:p>
      </dgm:t>
    </dgm:pt>
    <dgm:pt modelId="{68A14A82-68E2-0C42-8343-348A2378ACF2}" type="sibTrans" cxnId="{F9F78B9E-327A-4149-8799-E0631DE722D9}">
      <dgm:prSet/>
      <dgm:spPr/>
      <dgm:t>
        <a:bodyPr/>
        <a:lstStyle/>
        <a:p>
          <a:endParaRPr lang="en-GB"/>
        </a:p>
      </dgm:t>
    </dgm:pt>
    <dgm:pt modelId="{DA542FE8-F908-45A2-A050-1A7B8ABD44C4}" type="pres">
      <dgm:prSet presAssocID="{6608B898-1F3C-4B77-9793-7BBD6DC83AF0}" presName="root" presStyleCnt="0">
        <dgm:presLayoutVars>
          <dgm:dir/>
          <dgm:resizeHandles val="exact"/>
        </dgm:presLayoutVars>
      </dgm:prSet>
      <dgm:spPr/>
    </dgm:pt>
    <dgm:pt modelId="{B7622ACC-5F10-4234-BA6A-CE9F808153E4}" type="pres">
      <dgm:prSet presAssocID="{010113B1-53A0-4599-ADFA-C8543335DDD2}" presName="compNode" presStyleCnt="0"/>
      <dgm:spPr/>
    </dgm:pt>
    <dgm:pt modelId="{2AF26C0F-4E6F-42F2-8071-8D9B7504D6FA}" type="pres">
      <dgm:prSet presAssocID="{010113B1-53A0-4599-ADFA-C8543335DDD2}" presName="bgRect" presStyleLbl="bgShp" presStyleIdx="0" presStyleCnt="4"/>
      <dgm:spPr/>
    </dgm:pt>
    <dgm:pt modelId="{EE4BFF79-40AF-4428-84AE-FF2B52AA503D}" type="pres">
      <dgm:prSet presAssocID="{010113B1-53A0-4599-ADFA-C8543335DDD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g under Magnifying Glass"/>
        </a:ext>
      </dgm:extLst>
    </dgm:pt>
    <dgm:pt modelId="{D625FEF9-6404-4D70-8A97-0D8446AB9F99}" type="pres">
      <dgm:prSet presAssocID="{010113B1-53A0-4599-ADFA-C8543335DDD2}" presName="spaceRect" presStyleCnt="0"/>
      <dgm:spPr/>
    </dgm:pt>
    <dgm:pt modelId="{FABCE508-49B1-42EB-95AD-8103235DA4D9}" type="pres">
      <dgm:prSet presAssocID="{010113B1-53A0-4599-ADFA-C8543335DDD2}" presName="parTx" presStyleLbl="revTx" presStyleIdx="0" presStyleCnt="4">
        <dgm:presLayoutVars>
          <dgm:chMax val="0"/>
          <dgm:chPref val="0"/>
        </dgm:presLayoutVars>
      </dgm:prSet>
      <dgm:spPr/>
    </dgm:pt>
    <dgm:pt modelId="{EB4B056A-584D-4B5F-ABF0-7DE70019A0CF}" type="pres">
      <dgm:prSet presAssocID="{D6116099-22DA-47AE-AF24-FCD7A98AAD24}" presName="sibTrans" presStyleCnt="0"/>
      <dgm:spPr/>
    </dgm:pt>
    <dgm:pt modelId="{710D9940-9F8E-4D5C-AFE2-415CD555E522}" type="pres">
      <dgm:prSet presAssocID="{E35305A5-EF40-4CE8-A478-7031CC5ECCC1}" presName="compNode" presStyleCnt="0"/>
      <dgm:spPr/>
    </dgm:pt>
    <dgm:pt modelId="{CF530D99-8475-41D7-9003-782DCAFF6AC5}" type="pres">
      <dgm:prSet presAssocID="{E35305A5-EF40-4CE8-A478-7031CC5ECCC1}" presName="bgRect" presStyleLbl="bgShp" presStyleIdx="1" presStyleCnt="4"/>
      <dgm:spPr/>
    </dgm:pt>
    <dgm:pt modelId="{8D5BEB2E-044F-4B72-8754-383539F4AA21}" type="pres">
      <dgm:prSet presAssocID="{E35305A5-EF40-4CE8-A478-7031CC5ECCC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"/>
        </a:ext>
      </dgm:extLst>
    </dgm:pt>
    <dgm:pt modelId="{D7E76F30-A54B-46C8-AFF5-EC7675DEA387}" type="pres">
      <dgm:prSet presAssocID="{E35305A5-EF40-4CE8-A478-7031CC5ECCC1}" presName="spaceRect" presStyleCnt="0"/>
      <dgm:spPr/>
    </dgm:pt>
    <dgm:pt modelId="{F221353A-3717-449D-8DE4-FA3710E7C09C}" type="pres">
      <dgm:prSet presAssocID="{E35305A5-EF40-4CE8-A478-7031CC5ECCC1}" presName="parTx" presStyleLbl="revTx" presStyleIdx="1" presStyleCnt="4">
        <dgm:presLayoutVars>
          <dgm:chMax val="0"/>
          <dgm:chPref val="0"/>
        </dgm:presLayoutVars>
      </dgm:prSet>
      <dgm:spPr/>
    </dgm:pt>
    <dgm:pt modelId="{6E9D2708-1417-456D-A60B-92E9A37BE3A8}" type="pres">
      <dgm:prSet presAssocID="{CAC7CD5B-D41E-4B4D-BC85-1968380E20FE}" presName="sibTrans" presStyleCnt="0"/>
      <dgm:spPr/>
    </dgm:pt>
    <dgm:pt modelId="{29865F78-B616-4943-86FA-79A41CB13610}" type="pres">
      <dgm:prSet presAssocID="{196A5256-43CF-45EC-9E1A-8870D57801F9}" presName="compNode" presStyleCnt="0"/>
      <dgm:spPr/>
    </dgm:pt>
    <dgm:pt modelId="{303F39F5-9886-4454-9AE3-ED47CF6A7352}" type="pres">
      <dgm:prSet presAssocID="{196A5256-43CF-45EC-9E1A-8870D57801F9}" presName="bgRect" presStyleLbl="bgShp" presStyleIdx="2" presStyleCnt="4"/>
      <dgm:spPr/>
    </dgm:pt>
    <dgm:pt modelId="{2D157DA9-4F01-4EB6-8FC4-4C13D99FD5ED}" type="pres">
      <dgm:prSet presAssocID="{196A5256-43CF-45EC-9E1A-8870D57801F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Brainstorm"/>
        </a:ext>
      </dgm:extLst>
    </dgm:pt>
    <dgm:pt modelId="{CFEBBB86-31A9-49DB-B70D-7A2B64F58CA5}" type="pres">
      <dgm:prSet presAssocID="{196A5256-43CF-45EC-9E1A-8870D57801F9}" presName="spaceRect" presStyleCnt="0"/>
      <dgm:spPr/>
    </dgm:pt>
    <dgm:pt modelId="{615D0E0C-1D5E-4B4D-9E9F-76DF982BCB46}" type="pres">
      <dgm:prSet presAssocID="{196A5256-43CF-45EC-9E1A-8870D57801F9}" presName="parTx" presStyleLbl="revTx" presStyleIdx="2" presStyleCnt="4">
        <dgm:presLayoutVars>
          <dgm:chMax val="0"/>
          <dgm:chPref val="0"/>
        </dgm:presLayoutVars>
      </dgm:prSet>
      <dgm:spPr/>
    </dgm:pt>
    <dgm:pt modelId="{26945CFB-5925-5B46-94CB-9E655C10D64E}" type="pres">
      <dgm:prSet presAssocID="{2DEF06A4-DBC4-482A-87F2-78054B066ADE}" presName="sibTrans" presStyleCnt="0"/>
      <dgm:spPr/>
    </dgm:pt>
    <dgm:pt modelId="{89AC123E-B953-5D4C-AFD8-1E703839D32C}" type="pres">
      <dgm:prSet presAssocID="{B2BE481C-6595-614C-A2E7-75051C291F83}" presName="compNode" presStyleCnt="0"/>
      <dgm:spPr/>
    </dgm:pt>
    <dgm:pt modelId="{2C5F256D-D0CA-1C40-91A2-DFF94646875E}" type="pres">
      <dgm:prSet presAssocID="{B2BE481C-6595-614C-A2E7-75051C291F83}" presName="bgRect" presStyleLbl="bgShp" presStyleIdx="3" presStyleCnt="4"/>
      <dgm:spPr/>
    </dgm:pt>
    <dgm:pt modelId="{90F3BE6A-7485-0D4A-8EEF-4DF59EE4A15E}" type="pres">
      <dgm:prSet presAssocID="{B2BE481C-6595-614C-A2E7-75051C291F83}" presName="iconRect" presStyleLbl="node1" presStyleIdx="3" presStyleCnt="4"/>
      <dgm:spPr/>
    </dgm:pt>
    <dgm:pt modelId="{472F4EDA-D3ED-F04C-A4FE-1015D4B65531}" type="pres">
      <dgm:prSet presAssocID="{B2BE481C-6595-614C-A2E7-75051C291F83}" presName="spaceRect" presStyleCnt="0"/>
      <dgm:spPr/>
    </dgm:pt>
    <dgm:pt modelId="{F0AEDC3C-59E6-1D40-8991-9913E2B5673E}" type="pres">
      <dgm:prSet presAssocID="{B2BE481C-6595-614C-A2E7-75051C291F83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51CCD415-492E-464D-86AA-EB85EA1B5202}" srcId="{6608B898-1F3C-4B77-9793-7BBD6DC83AF0}" destId="{010113B1-53A0-4599-ADFA-C8543335DDD2}" srcOrd="0" destOrd="0" parTransId="{AB802B48-3D8D-489B-BC51-FD9D7AD2B4D7}" sibTransId="{D6116099-22DA-47AE-AF24-FCD7A98AAD24}"/>
    <dgm:cxn modelId="{561C6B1B-09C1-4088-885A-71F2B241BA55}" srcId="{6608B898-1F3C-4B77-9793-7BBD6DC83AF0}" destId="{E35305A5-EF40-4CE8-A478-7031CC5ECCC1}" srcOrd="1" destOrd="0" parTransId="{7C759DEA-718A-472A-A407-B224FF374DFA}" sibTransId="{CAC7CD5B-D41E-4B4D-BC85-1968380E20FE}"/>
    <dgm:cxn modelId="{CC46903A-BA3C-4E4F-A6AD-DBF06C415A5A}" type="presOf" srcId="{010113B1-53A0-4599-ADFA-C8543335DDD2}" destId="{FABCE508-49B1-42EB-95AD-8103235DA4D9}" srcOrd="0" destOrd="0" presId="urn:microsoft.com/office/officeart/2018/2/layout/IconVerticalSolidList"/>
    <dgm:cxn modelId="{D4F86249-0310-EB42-A714-7E1342ABF68A}" type="presOf" srcId="{B2BE481C-6595-614C-A2E7-75051C291F83}" destId="{F0AEDC3C-59E6-1D40-8991-9913E2B5673E}" srcOrd="0" destOrd="0" presId="urn:microsoft.com/office/officeart/2018/2/layout/IconVerticalSolidList"/>
    <dgm:cxn modelId="{EA654087-CA0D-411B-A668-115AD621A327}" srcId="{6608B898-1F3C-4B77-9793-7BBD6DC83AF0}" destId="{196A5256-43CF-45EC-9E1A-8870D57801F9}" srcOrd="2" destOrd="0" parTransId="{4863EF09-CF49-45EF-ADFC-6F405D54CD3F}" sibTransId="{2DEF06A4-DBC4-482A-87F2-78054B066ADE}"/>
    <dgm:cxn modelId="{F9F78B9E-327A-4149-8799-E0631DE722D9}" srcId="{6608B898-1F3C-4B77-9793-7BBD6DC83AF0}" destId="{B2BE481C-6595-614C-A2E7-75051C291F83}" srcOrd="3" destOrd="0" parTransId="{86AE2254-ADB6-BB45-894F-ED95145843DB}" sibTransId="{68A14A82-68E2-0C42-8343-348A2378ACF2}"/>
    <dgm:cxn modelId="{ED17B9B4-AC3A-4832-975D-6F529F162DC5}" type="presOf" srcId="{6608B898-1F3C-4B77-9793-7BBD6DC83AF0}" destId="{DA542FE8-F908-45A2-A050-1A7B8ABD44C4}" srcOrd="0" destOrd="0" presId="urn:microsoft.com/office/officeart/2018/2/layout/IconVerticalSolidList"/>
    <dgm:cxn modelId="{39983CC9-56B4-425E-9E99-4C240E325A41}" type="presOf" srcId="{E35305A5-EF40-4CE8-A478-7031CC5ECCC1}" destId="{F221353A-3717-449D-8DE4-FA3710E7C09C}" srcOrd="0" destOrd="0" presId="urn:microsoft.com/office/officeart/2018/2/layout/IconVerticalSolidList"/>
    <dgm:cxn modelId="{E887C2DE-D9EE-4EE5-BFC4-29F3AA656CB2}" type="presOf" srcId="{196A5256-43CF-45EC-9E1A-8870D57801F9}" destId="{615D0E0C-1D5E-4B4D-9E9F-76DF982BCB46}" srcOrd="0" destOrd="0" presId="urn:microsoft.com/office/officeart/2018/2/layout/IconVerticalSolidList"/>
    <dgm:cxn modelId="{63EA79DF-DEC3-498F-BC5E-8438EF3A0597}" type="presParOf" srcId="{DA542FE8-F908-45A2-A050-1A7B8ABD44C4}" destId="{B7622ACC-5F10-4234-BA6A-CE9F808153E4}" srcOrd="0" destOrd="0" presId="urn:microsoft.com/office/officeart/2018/2/layout/IconVerticalSolidList"/>
    <dgm:cxn modelId="{3BDA4291-DF8B-47E5-9EA7-DA616D9D5E81}" type="presParOf" srcId="{B7622ACC-5F10-4234-BA6A-CE9F808153E4}" destId="{2AF26C0F-4E6F-42F2-8071-8D9B7504D6FA}" srcOrd="0" destOrd="0" presId="urn:microsoft.com/office/officeart/2018/2/layout/IconVerticalSolidList"/>
    <dgm:cxn modelId="{50D556E8-7C25-416F-88D0-2260ACDED204}" type="presParOf" srcId="{B7622ACC-5F10-4234-BA6A-CE9F808153E4}" destId="{EE4BFF79-40AF-4428-84AE-FF2B52AA503D}" srcOrd="1" destOrd="0" presId="urn:microsoft.com/office/officeart/2018/2/layout/IconVerticalSolidList"/>
    <dgm:cxn modelId="{92C5FA17-BE94-48AF-9BA6-7EC2A81DA369}" type="presParOf" srcId="{B7622ACC-5F10-4234-BA6A-CE9F808153E4}" destId="{D625FEF9-6404-4D70-8A97-0D8446AB9F99}" srcOrd="2" destOrd="0" presId="urn:microsoft.com/office/officeart/2018/2/layout/IconVerticalSolidList"/>
    <dgm:cxn modelId="{D48D098B-4894-4409-A197-5F232CA5AE93}" type="presParOf" srcId="{B7622ACC-5F10-4234-BA6A-CE9F808153E4}" destId="{FABCE508-49B1-42EB-95AD-8103235DA4D9}" srcOrd="3" destOrd="0" presId="urn:microsoft.com/office/officeart/2018/2/layout/IconVerticalSolidList"/>
    <dgm:cxn modelId="{028AC8CD-CCB5-4CE0-9752-C1F1C0BFB580}" type="presParOf" srcId="{DA542FE8-F908-45A2-A050-1A7B8ABD44C4}" destId="{EB4B056A-584D-4B5F-ABF0-7DE70019A0CF}" srcOrd="1" destOrd="0" presId="urn:microsoft.com/office/officeart/2018/2/layout/IconVerticalSolidList"/>
    <dgm:cxn modelId="{FCD2E9E1-5075-42D8-B846-18DD26425240}" type="presParOf" srcId="{DA542FE8-F908-45A2-A050-1A7B8ABD44C4}" destId="{710D9940-9F8E-4D5C-AFE2-415CD555E522}" srcOrd="2" destOrd="0" presId="urn:microsoft.com/office/officeart/2018/2/layout/IconVerticalSolidList"/>
    <dgm:cxn modelId="{AB6B2C67-2525-49CF-A190-88E1D9D126D5}" type="presParOf" srcId="{710D9940-9F8E-4D5C-AFE2-415CD555E522}" destId="{CF530D99-8475-41D7-9003-782DCAFF6AC5}" srcOrd="0" destOrd="0" presId="urn:microsoft.com/office/officeart/2018/2/layout/IconVerticalSolidList"/>
    <dgm:cxn modelId="{10F9D371-CCDF-4CDC-8CEC-AB93A5A66303}" type="presParOf" srcId="{710D9940-9F8E-4D5C-AFE2-415CD555E522}" destId="{8D5BEB2E-044F-4B72-8754-383539F4AA21}" srcOrd="1" destOrd="0" presId="urn:microsoft.com/office/officeart/2018/2/layout/IconVerticalSolidList"/>
    <dgm:cxn modelId="{24DA37DC-210B-48D4-BD1D-B5641F50DF50}" type="presParOf" srcId="{710D9940-9F8E-4D5C-AFE2-415CD555E522}" destId="{D7E76F30-A54B-46C8-AFF5-EC7675DEA387}" srcOrd="2" destOrd="0" presId="urn:microsoft.com/office/officeart/2018/2/layout/IconVerticalSolidList"/>
    <dgm:cxn modelId="{4E775253-978A-4FF5-94A6-35E3E69A2728}" type="presParOf" srcId="{710D9940-9F8E-4D5C-AFE2-415CD555E522}" destId="{F221353A-3717-449D-8DE4-FA3710E7C09C}" srcOrd="3" destOrd="0" presId="urn:microsoft.com/office/officeart/2018/2/layout/IconVerticalSolidList"/>
    <dgm:cxn modelId="{2422AEA8-F670-4461-8C11-37D852BBCB77}" type="presParOf" srcId="{DA542FE8-F908-45A2-A050-1A7B8ABD44C4}" destId="{6E9D2708-1417-456D-A60B-92E9A37BE3A8}" srcOrd="3" destOrd="0" presId="urn:microsoft.com/office/officeart/2018/2/layout/IconVerticalSolidList"/>
    <dgm:cxn modelId="{CC98B35A-78DB-4A42-81BD-0B713FFAD9FB}" type="presParOf" srcId="{DA542FE8-F908-45A2-A050-1A7B8ABD44C4}" destId="{29865F78-B616-4943-86FA-79A41CB13610}" srcOrd="4" destOrd="0" presId="urn:microsoft.com/office/officeart/2018/2/layout/IconVerticalSolidList"/>
    <dgm:cxn modelId="{7C22A2FD-7CA3-4515-8D15-2F266EBD7691}" type="presParOf" srcId="{29865F78-B616-4943-86FA-79A41CB13610}" destId="{303F39F5-9886-4454-9AE3-ED47CF6A7352}" srcOrd="0" destOrd="0" presId="urn:microsoft.com/office/officeart/2018/2/layout/IconVerticalSolidList"/>
    <dgm:cxn modelId="{AE9FE267-6EED-4EFA-9AA2-C10604F2C9A1}" type="presParOf" srcId="{29865F78-B616-4943-86FA-79A41CB13610}" destId="{2D157DA9-4F01-4EB6-8FC4-4C13D99FD5ED}" srcOrd="1" destOrd="0" presId="urn:microsoft.com/office/officeart/2018/2/layout/IconVerticalSolidList"/>
    <dgm:cxn modelId="{B1D3A9F7-0C82-4B04-A4DE-1DE0E582A540}" type="presParOf" srcId="{29865F78-B616-4943-86FA-79A41CB13610}" destId="{CFEBBB86-31A9-49DB-B70D-7A2B64F58CA5}" srcOrd="2" destOrd="0" presId="urn:microsoft.com/office/officeart/2018/2/layout/IconVerticalSolidList"/>
    <dgm:cxn modelId="{B795D9B4-9C3B-4576-A420-C307F3D2C6C4}" type="presParOf" srcId="{29865F78-B616-4943-86FA-79A41CB13610}" destId="{615D0E0C-1D5E-4B4D-9E9F-76DF982BCB46}" srcOrd="3" destOrd="0" presId="urn:microsoft.com/office/officeart/2018/2/layout/IconVerticalSolidList"/>
    <dgm:cxn modelId="{D69141A0-DF67-FE40-8CE8-CB75850E9419}" type="presParOf" srcId="{DA542FE8-F908-45A2-A050-1A7B8ABD44C4}" destId="{26945CFB-5925-5B46-94CB-9E655C10D64E}" srcOrd="5" destOrd="0" presId="urn:microsoft.com/office/officeart/2018/2/layout/IconVerticalSolidList"/>
    <dgm:cxn modelId="{485CCAC1-A6F6-374A-848B-1F6862A242F5}" type="presParOf" srcId="{DA542FE8-F908-45A2-A050-1A7B8ABD44C4}" destId="{89AC123E-B953-5D4C-AFD8-1E703839D32C}" srcOrd="6" destOrd="0" presId="urn:microsoft.com/office/officeart/2018/2/layout/IconVerticalSolidList"/>
    <dgm:cxn modelId="{2CCC850D-BF16-0044-B812-E11D73C028A2}" type="presParOf" srcId="{89AC123E-B953-5D4C-AFD8-1E703839D32C}" destId="{2C5F256D-D0CA-1C40-91A2-DFF94646875E}" srcOrd="0" destOrd="0" presId="urn:microsoft.com/office/officeart/2018/2/layout/IconVerticalSolidList"/>
    <dgm:cxn modelId="{AD58FED5-2961-9B42-B1C9-C61F20DF5B80}" type="presParOf" srcId="{89AC123E-B953-5D4C-AFD8-1E703839D32C}" destId="{90F3BE6A-7485-0D4A-8EEF-4DF59EE4A15E}" srcOrd="1" destOrd="0" presId="urn:microsoft.com/office/officeart/2018/2/layout/IconVerticalSolidList"/>
    <dgm:cxn modelId="{805EF308-92C3-894D-A9C4-5A15FE1823F1}" type="presParOf" srcId="{89AC123E-B953-5D4C-AFD8-1E703839D32C}" destId="{472F4EDA-D3ED-F04C-A4FE-1015D4B65531}" srcOrd="2" destOrd="0" presId="urn:microsoft.com/office/officeart/2018/2/layout/IconVerticalSolidList"/>
    <dgm:cxn modelId="{0695490E-600A-EF46-91D8-9F4A29CBE5B9}" type="presParOf" srcId="{89AC123E-B953-5D4C-AFD8-1E703839D32C}" destId="{F0AEDC3C-59E6-1D40-8991-9913E2B5673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F26C0F-4E6F-42F2-8071-8D9B7504D6FA}">
      <dsp:nvSpPr>
        <dsp:cNvPr id="0" name=""/>
        <dsp:cNvSpPr/>
      </dsp:nvSpPr>
      <dsp:spPr>
        <a:xfrm>
          <a:off x="0" y="2315"/>
          <a:ext cx="6506304" cy="11733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4BFF79-40AF-4428-84AE-FF2B52AA503D}">
      <dsp:nvSpPr>
        <dsp:cNvPr id="0" name=""/>
        <dsp:cNvSpPr/>
      </dsp:nvSpPr>
      <dsp:spPr>
        <a:xfrm>
          <a:off x="354925" y="266309"/>
          <a:ext cx="645319" cy="64531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34925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BCE508-49B1-42EB-95AD-8103235DA4D9}">
      <dsp:nvSpPr>
        <dsp:cNvPr id="0" name=""/>
        <dsp:cNvSpPr/>
      </dsp:nvSpPr>
      <dsp:spPr>
        <a:xfrm>
          <a:off x="1355170" y="2315"/>
          <a:ext cx="5151133" cy="1173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175" tIns="124175" rIns="124175" bIns="124175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Research information on Fairtrade. </a:t>
          </a:r>
        </a:p>
      </dsp:txBody>
      <dsp:txXfrm>
        <a:off x="1355170" y="2315"/>
        <a:ext cx="5151133" cy="1173307"/>
      </dsp:txXfrm>
    </dsp:sp>
    <dsp:sp modelId="{CF530D99-8475-41D7-9003-782DCAFF6AC5}">
      <dsp:nvSpPr>
        <dsp:cNvPr id="0" name=""/>
        <dsp:cNvSpPr/>
      </dsp:nvSpPr>
      <dsp:spPr>
        <a:xfrm>
          <a:off x="0" y="1468949"/>
          <a:ext cx="6506304" cy="11733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5BEB2E-044F-4B72-8754-383539F4AA21}">
      <dsp:nvSpPr>
        <dsp:cNvPr id="0" name=""/>
        <dsp:cNvSpPr/>
      </dsp:nvSpPr>
      <dsp:spPr>
        <a:xfrm>
          <a:off x="354925" y="1732943"/>
          <a:ext cx="645319" cy="64531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34925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21353A-3717-449D-8DE4-FA3710E7C09C}">
      <dsp:nvSpPr>
        <dsp:cNvPr id="0" name=""/>
        <dsp:cNvSpPr/>
      </dsp:nvSpPr>
      <dsp:spPr>
        <a:xfrm>
          <a:off x="1355170" y="1468949"/>
          <a:ext cx="5151133" cy="1173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175" tIns="124175" rIns="124175" bIns="124175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Present your information in a Mind Map. 	</a:t>
          </a:r>
        </a:p>
      </dsp:txBody>
      <dsp:txXfrm>
        <a:off x="1355170" y="1468949"/>
        <a:ext cx="5151133" cy="1173307"/>
      </dsp:txXfrm>
    </dsp:sp>
    <dsp:sp modelId="{303F39F5-9886-4454-9AE3-ED47CF6A7352}">
      <dsp:nvSpPr>
        <dsp:cNvPr id="0" name=""/>
        <dsp:cNvSpPr/>
      </dsp:nvSpPr>
      <dsp:spPr>
        <a:xfrm>
          <a:off x="0" y="2935583"/>
          <a:ext cx="6506304" cy="11733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157DA9-4F01-4EB6-8FC4-4C13D99FD5ED}">
      <dsp:nvSpPr>
        <dsp:cNvPr id="0" name=""/>
        <dsp:cNvSpPr/>
      </dsp:nvSpPr>
      <dsp:spPr>
        <a:xfrm>
          <a:off x="354925" y="3199577"/>
          <a:ext cx="645319" cy="64531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34925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5D0E0C-1D5E-4B4D-9E9F-76DF982BCB46}">
      <dsp:nvSpPr>
        <dsp:cNvPr id="0" name=""/>
        <dsp:cNvSpPr/>
      </dsp:nvSpPr>
      <dsp:spPr>
        <a:xfrm>
          <a:off x="1355170" y="2935583"/>
          <a:ext cx="5151133" cy="1173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175" tIns="124175" rIns="124175" bIns="124175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Remember to group your information systematically. </a:t>
          </a:r>
        </a:p>
      </dsp:txBody>
      <dsp:txXfrm>
        <a:off x="1355170" y="2935583"/>
        <a:ext cx="5151133" cy="1173307"/>
      </dsp:txXfrm>
    </dsp:sp>
    <dsp:sp modelId="{2C5F256D-D0CA-1C40-91A2-DFF94646875E}">
      <dsp:nvSpPr>
        <dsp:cNvPr id="0" name=""/>
        <dsp:cNvSpPr/>
      </dsp:nvSpPr>
      <dsp:spPr>
        <a:xfrm>
          <a:off x="0" y="4402217"/>
          <a:ext cx="6506304" cy="11733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F3BE6A-7485-0D4A-8EEF-4DF59EE4A15E}">
      <dsp:nvSpPr>
        <dsp:cNvPr id="0" name=""/>
        <dsp:cNvSpPr/>
      </dsp:nvSpPr>
      <dsp:spPr>
        <a:xfrm>
          <a:off x="354925" y="4666211"/>
          <a:ext cx="645319" cy="64531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AEDC3C-59E6-1D40-8991-9913E2B5673E}">
      <dsp:nvSpPr>
        <dsp:cNvPr id="0" name=""/>
        <dsp:cNvSpPr/>
      </dsp:nvSpPr>
      <dsp:spPr>
        <a:xfrm>
          <a:off x="1355170" y="4402217"/>
          <a:ext cx="5151133" cy="1173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175" tIns="124175" rIns="124175" bIns="124175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Remember to be creative when presenting your work. Add colours and pictures to improve your work.</a:t>
          </a:r>
        </a:p>
      </dsp:txBody>
      <dsp:txXfrm>
        <a:off x="1355170" y="4402217"/>
        <a:ext cx="5151133" cy="11733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3/5/21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3/5/21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16">
            <a:extLst>
              <a:ext uri="{FF2B5EF4-FFF2-40B4-BE49-F238E27FC236}">
                <a16:creationId xmlns:a16="http://schemas.microsoft.com/office/drawing/2014/main" id="{0CDA5809-5664-4520-ADC8-6959936A11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ogo&#10;&#10;Description automatically generated with medium confidence">
            <a:extLst>
              <a:ext uri="{FF2B5EF4-FFF2-40B4-BE49-F238E27FC236}">
                <a16:creationId xmlns:a16="http://schemas.microsoft.com/office/drawing/2014/main" id="{1DAD540F-25E6-A44D-BFE5-C20DCEF259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276" y="834104"/>
            <a:ext cx="4331976" cy="5189792"/>
          </a:xfrm>
          <a:prstGeom prst="rect">
            <a:avLst/>
          </a:prstGeom>
        </p:spPr>
      </p:pic>
      <p:sp>
        <p:nvSpPr>
          <p:cNvPr id="29" name="Freeform 6">
            <a:extLst>
              <a:ext uri="{FF2B5EF4-FFF2-40B4-BE49-F238E27FC236}">
                <a16:creationId xmlns:a16="http://schemas.microsoft.com/office/drawing/2014/main" id="{D4C54414-6E76-4C63-9BDF-ED19F3B33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5412340" y="744469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B41C96-98F4-0B4A-B61E-04401F6B0F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38004" y="1480930"/>
            <a:ext cx="5607908" cy="3254321"/>
          </a:xfrm>
        </p:spPr>
        <p:txBody>
          <a:bodyPr>
            <a:normAutofit/>
          </a:bodyPr>
          <a:lstStyle/>
          <a:p>
            <a:pPr algn="l"/>
            <a:r>
              <a:rPr lang="en-US" sz="5400"/>
              <a:t>Language, Literacy &amp; Communication Week 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A661DF-6F5F-0D43-A608-89366A6A9E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38006" y="4804850"/>
            <a:ext cx="5607906" cy="1086237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>
                <a:solidFill>
                  <a:srgbClr val="EFEDE3"/>
                </a:solidFill>
              </a:rPr>
              <a:t>Fairtrade </a:t>
            </a:r>
          </a:p>
        </p:txBody>
      </p:sp>
    </p:spTree>
    <p:extLst>
      <p:ext uri="{BB962C8B-B14F-4D97-AF65-F5344CB8AC3E}">
        <p14:creationId xmlns:p14="http://schemas.microsoft.com/office/powerpoint/2010/main" val="13412141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6">
            <a:extLst>
              <a:ext uri="{FF2B5EF4-FFF2-40B4-BE49-F238E27FC236}">
                <a16:creationId xmlns:a16="http://schemas.microsoft.com/office/drawing/2014/main" id="{A93D97C6-63EF-4CA6-B01D-25E2772DC9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1C56EB-0660-904F-B66A-F8EC37208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0824" y="685800"/>
            <a:ext cx="6176776" cy="1485900"/>
          </a:xfrm>
        </p:spPr>
        <p:txBody>
          <a:bodyPr>
            <a:normAutofit/>
          </a:bodyPr>
          <a:lstStyle/>
          <a:p>
            <a:r>
              <a:rPr lang="en-US" dirty="0"/>
              <a:t>Challenges:</a:t>
            </a:r>
          </a:p>
        </p:txBody>
      </p:sp>
      <p:pic>
        <p:nvPicPr>
          <p:cNvPr id="5" name="Picture 4" descr="Logo&#10;&#10;Description automatically generated with medium confidence">
            <a:extLst>
              <a:ext uri="{FF2B5EF4-FFF2-40B4-BE49-F238E27FC236}">
                <a16:creationId xmlns:a16="http://schemas.microsoft.com/office/drawing/2014/main" id="{90F6AC51-8761-3F43-8AA2-A4A0316941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276" y="1575654"/>
            <a:ext cx="3093388" cy="3705939"/>
          </a:xfrm>
          <a:prstGeom prst="rect">
            <a:avLst/>
          </a:prstGeom>
        </p:spPr>
      </p:pic>
      <p:sp>
        <p:nvSpPr>
          <p:cNvPr id="22" name="Rectangle 18">
            <a:extLst>
              <a:ext uri="{FF2B5EF4-FFF2-40B4-BE49-F238E27FC236}">
                <a16:creationId xmlns:a16="http://schemas.microsoft.com/office/drawing/2014/main" id="{5DA4A40B-EDCE-42FC-B189-AEFB4F82E8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354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9BCF69-E316-8F40-859C-AD8E89CFD1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0824" y="1575654"/>
            <a:ext cx="6176776" cy="4898298"/>
          </a:xfrm>
        </p:spPr>
        <p:txBody>
          <a:bodyPr>
            <a:normAutofit/>
          </a:bodyPr>
          <a:lstStyle/>
          <a:p>
            <a:pPr algn="just"/>
            <a:r>
              <a:rPr lang="en-US" sz="1800" b="1" i="1" dirty="0"/>
              <a:t>Challenge 1: Fairtrade Comprehension</a:t>
            </a:r>
          </a:p>
          <a:p>
            <a:pPr marL="0" indent="0" algn="just">
              <a:buNone/>
            </a:pPr>
            <a:r>
              <a:rPr lang="en-US" sz="1800" dirty="0"/>
              <a:t>Decide on your level of challenge and complete the comprehension. This will 	help you gather information on Fairtrade.</a:t>
            </a:r>
          </a:p>
          <a:p>
            <a:pPr algn="just"/>
            <a:r>
              <a:rPr lang="en-US" sz="1800" b="1" i="1" dirty="0"/>
              <a:t>Challenge 2: Mind Map </a:t>
            </a:r>
          </a:p>
          <a:p>
            <a:pPr marL="0" indent="0" algn="just">
              <a:buNone/>
            </a:pPr>
            <a:r>
              <a:rPr lang="en-US" sz="1800" dirty="0"/>
              <a:t>Research information on Fairtrade. Present your information in a mind map. 	Remember to group your information systematically. </a:t>
            </a:r>
          </a:p>
          <a:p>
            <a:pPr algn="just"/>
            <a:r>
              <a:rPr lang="en-US" sz="1800" b="1" i="1" dirty="0"/>
              <a:t>Challenge 3: Fairtrade Persuasive Letter Writing</a:t>
            </a:r>
          </a:p>
          <a:p>
            <a:pPr marL="0" indent="0" algn="just">
              <a:buNone/>
            </a:pPr>
            <a:r>
              <a:rPr lang="en-US" sz="1800" dirty="0"/>
              <a:t>You are writing to a local supermarket. You want to persuade them of the benefits to everyone of ensuring that farmers in developing countries receive a fair price for their crops so that they will think more about the products that they stock. Remember that using evidence can give your arguments more influence.</a:t>
            </a: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406569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9A204626-2220-4678-A939-FD94EA7B53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BC0A29-A7AB-5341-96AD-9906D6561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743" y="685800"/>
            <a:ext cx="5958837" cy="1485900"/>
          </a:xfrm>
        </p:spPr>
        <p:txBody>
          <a:bodyPr>
            <a:normAutofit/>
          </a:bodyPr>
          <a:lstStyle/>
          <a:p>
            <a:r>
              <a:rPr lang="en-US" sz="4100"/>
              <a:t>Challenge 1: </a:t>
            </a:r>
            <a:br>
              <a:rPr lang="en-US" sz="4100"/>
            </a:br>
            <a:r>
              <a:rPr lang="en-US" sz="4100"/>
              <a:t>Fairtrade Comprehension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AF2D1-FE42-944A-88E9-5E553C677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4743" y="2286000"/>
            <a:ext cx="5958837" cy="3581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Decide on your level of challenge and complete the comprehension. </a:t>
            </a:r>
          </a:p>
          <a:p>
            <a:pPr marL="0" indent="0">
              <a:buNone/>
            </a:pPr>
            <a:r>
              <a:rPr lang="en-US" dirty="0"/>
              <a:t>This will 	help you gather information on Fairtrade.</a:t>
            </a:r>
          </a:p>
          <a:p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B97D8A6-1C5A-42B6-AE78-F3D0F9BDF0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661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Picture 4" descr="Logo&#10;&#10;Description automatically generated with medium confidence">
            <a:extLst>
              <a:ext uri="{FF2B5EF4-FFF2-40B4-BE49-F238E27FC236}">
                <a16:creationId xmlns:a16="http://schemas.microsoft.com/office/drawing/2014/main" id="{E717A503-262C-2C44-AE59-3CB509FBBE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2340" y="1452144"/>
            <a:ext cx="3299579" cy="395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613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57500303-A207-4812-BEB9-51E132FEB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26" name="Freeform 6">
              <a:extLst>
                <a:ext uri="{FF2B5EF4-FFF2-40B4-BE49-F238E27FC236}">
                  <a16:creationId xmlns:a16="http://schemas.microsoft.com/office/drawing/2014/main" id="{10118C91-C025-4776-BE95-E9926378E7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7" name="Freeform 6">
              <a:extLst>
                <a:ext uri="{FF2B5EF4-FFF2-40B4-BE49-F238E27FC236}">
                  <a16:creationId xmlns:a16="http://schemas.microsoft.com/office/drawing/2014/main" id="{339174D0-30E8-4BBF-BF81-5DDAC33C0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78511CAE-6AAD-4026-90B0-6917258C1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92952C-9DDE-3541-8C9F-FB3DEF519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4186" y="634028"/>
            <a:ext cx="3355942" cy="373283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900" cap="all"/>
              <a:t>Reading Comprehension 1 Star Challenge</a:t>
            </a:r>
          </a:p>
        </p:txBody>
      </p:sp>
      <p:sp>
        <p:nvSpPr>
          <p:cNvPr id="31" name="Freeform 6">
            <a:extLst>
              <a:ext uri="{FF2B5EF4-FFF2-40B4-BE49-F238E27FC236}">
                <a16:creationId xmlns:a16="http://schemas.microsoft.com/office/drawing/2014/main" id="{7388763A-4025-4433-A72C-457FC3763E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649163" y="634028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5" name="Content Placeholder 4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E4EFC0C9-5B8E-4848-B093-EEF2B8C1AB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26241" y="1133980"/>
            <a:ext cx="2662552" cy="3908535"/>
          </a:xfrm>
          <a:prstGeom prst="rect">
            <a:avLst/>
          </a:prstGeom>
        </p:spPr>
      </p:pic>
      <p:pic>
        <p:nvPicPr>
          <p:cNvPr id="7" name="Picture 6" descr="Table&#10;&#10;Description automatically generated">
            <a:extLst>
              <a:ext uri="{FF2B5EF4-FFF2-40B4-BE49-F238E27FC236}">
                <a16:creationId xmlns:a16="http://schemas.microsoft.com/office/drawing/2014/main" id="{44C6BC9E-9550-B145-AE27-B476BD683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7046" y="2016616"/>
            <a:ext cx="2728998" cy="3884312"/>
          </a:xfrm>
          <a:prstGeom prst="rect">
            <a:avLst/>
          </a:prstGeom>
        </p:spPr>
      </p:pic>
      <p:sp>
        <p:nvSpPr>
          <p:cNvPr id="33" name="Freeform 6">
            <a:extLst>
              <a:ext uri="{FF2B5EF4-FFF2-40B4-BE49-F238E27FC236}">
                <a16:creationId xmlns:a16="http://schemas.microsoft.com/office/drawing/2014/main" id="{8A2DFE20-1EAE-45A9-AD16-D4DBD0ABB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494670" y="2016617"/>
            <a:ext cx="3275013" cy="4408488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9" name="Picture 8" descr="A picture containing carambola, pinwheel&#10;&#10;Description automatically generated">
            <a:extLst>
              <a:ext uri="{FF2B5EF4-FFF2-40B4-BE49-F238E27FC236}">
                <a16:creationId xmlns:a16="http://schemas.microsoft.com/office/drawing/2014/main" id="{2AD27A4A-A7FE-FF4F-A1BF-F3EB9D3B7E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3143" y="4397307"/>
            <a:ext cx="645209" cy="645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678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57500303-A207-4812-BEB9-51E132FEB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37" name="Freeform 6">
              <a:extLst>
                <a:ext uri="{FF2B5EF4-FFF2-40B4-BE49-F238E27FC236}">
                  <a16:creationId xmlns:a16="http://schemas.microsoft.com/office/drawing/2014/main" id="{10118C91-C025-4776-BE95-E9926378E7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38" name="Freeform 6">
              <a:extLst>
                <a:ext uri="{FF2B5EF4-FFF2-40B4-BE49-F238E27FC236}">
                  <a16:creationId xmlns:a16="http://schemas.microsoft.com/office/drawing/2014/main" id="{339174D0-30E8-4BBF-BF81-5DDAC33C0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78511CAE-6AAD-4026-90B0-6917258C1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841678-0105-DA4A-B096-C6D521B58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4186" y="634029"/>
            <a:ext cx="3355942" cy="341371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900" cap="all" dirty="0"/>
              <a:t>Reading Comprehension </a:t>
            </a:r>
            <a:br>
              <a:rPr lang="en-US" sz="2900" cap="all" dirty="0"/>
            </a:br>
            <a:r>
              <a:rPr lang="en-US" sz="2900" cap="all" dirty="0"/>
              <a:t>2 Star Challenge</a:t>
            </a:r>
          </a:p>
        </p:txBody>
      </p:sp>
      <p:sp>
        <p:nvSpPr>
          <p:cNvPr id="42" name="Freeform 6">
            <a:extLst>
              <a:ext uri="{FF2B5EF4-FFF2-40B4-BE49-F238E27FC236}">
                <a16:creationId xmlns:a16="http://schemas.microsoft.com/office/drawing/2014/main" id="{7388763A-4025-4433-A72C-457FC3763E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649163" y="634028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9" name="Content Placeholder 8" descr="Table&#10;&#10;Description automatically generated with medium confidence">
            <a:extLst>
              <a:ext uri="{FF2B5EF4-FFF2-40B4-BE49-F238E27FC236}">
                <a16:creationId xmlns:a16="http://schemas.microsoft.com/office/drawing/2014/main" id="{C8D05E06-D0BC-6943-85ED-77A0D7F2BD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5654" y="1132429"/>
            <a:ext cx="2749177" cy="2364291"/>
          </a:xfrm>
          <a:prstGeom prst="rect">
            <a:avLst/>
          </a:prstGeom>
        </p:spPr>
      </p:pic>
      <p:pic>
        <p:nvPicPr>
          <p:cNvPr id="5" name="Content Placeholder 4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929D2B80-A60F-EE4C-AFAA-C91E4CF53C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58" r="2" b="4569"/>
          <a:stretch/>
        </p:blipFill>
        <p:spPr>
          <a:xfrm>
            <a:off x="2852928" y="3159077"/>
            <a:ext cx="4470243" cy="2757845"/>
          </a:xfrm>
          <a:prstGeom prst="rect">
            <a:avLst/>
          </a:prstGeom>
        </p:spPr>
      </p:pic>
      <p:sp>
        <p:nvSpPr>
          <p:cNvPr id="44" name="Freeform 6">
            <a:extLst>
              <a:ext uri="{FF2B5EF4-FFF2-40B4-BE49-F238E27FC236}">
                <a16:creationId xmlns:a16="http://schemas.microsoft.com/office/drawing/2014/main" id="{8A2DFE20-1EAE-45A9-AD16-D4DBD0ABB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494670" y="2016617"/>
            <a:ext cx="3275013" cy="4408488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11" name="Picture 10" descr="A picture containing carambola, pinwheel&#10;&#10;Description automatically generated">
            <a:extLst>
              <a:ext uri="{FF2B5EF4-FFF2-40B4-BE49-F238E27FC236}">
                <a16:creationId xmlns:a16="http://schemas.microsoft.com/office/drawing/2014/main" id="{7C3BA044-5EF4-7F4B-865E-FAF8870865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6805" y="4572819"/>
            <a:ext cx="732872" cy="732872"/>
          </a:xfrm>
          <a:prstGeom prst="rect">
            <a:avLst/>
          </a:prstGeom>
        </p:spPr>
      </p:pic>
      <p:pic>
        <p:nvPicPr>
          <p:cNvPr id="17" name="Picture 16" descr="A picture containing carambola, pinwheel&#10;&#10;Description automatically generated">
            <a:extLst>
              <a:ext uri="{FF2B5EF4-FFF2-40B4-BE49-F238E27FC236}">
                <a16:creationId xmlns:a16="http://schemas.microsoft.com/office/drawing/2014/main" id="{BA0F98DA-B0DC-604F-99DE-4A45FD7AD1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9711" y="4572276"/>
            <a:ext cx="732872" cy="73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776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57500303-A207-4812-BEB9-51E132FEB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10118C91-C025-4776-BE95-E9926378E7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339174D0-30E8-4BBF-BF81-5DDAC33C0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8511CAE-6AAD-4026-90B0-6917258C1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004FE4-F25C-6D4B-AC94-D875EB5E3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4186" y="634028"/>
            <a:ext cx="3355942" cy="373283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900" cap="all"/>
              <a:t>Reading Comprehension 3 Star Challenge</a:t>
            </a:r>
          </a:p>
        </p:txBody>
      </p:sp>
      <p:sp>
        <p:nvSpPr>
          <p:cNvPr id="18" name="Freeform 6">
            <a:extLst>
              <a:ext uri="{FF2B5EF4-FFF2-40B4-BE49-F238E27FC236}">
                <a16:creationId xmlns:a16="http://schemas.microsoft.com/office/drawing/2014/main" id="{7388763A-4025-4433-A72C-457FC3763E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649163" y="634028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9E11ECD-D3A4-2F44-B563-6DF215373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612" y="1135961"/>
            <a:ext cx="2749177" cy="2714811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519D252-E032-F34A-8435-BF3A9465BA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16480" y="2617876"/>
            <a:ext cx="5006691" cy="3304415"/>
          </a:xfrm>
          <a:prstGeom prst="rect">
            <a:avLst/>
          </a:prstGeom>
        </p:spPr>
      </p:pic>
      <p:sp>
        <p:nvSpPr>
          <p:cNvPr id="20" name="Freeform 6">
            <a:extLst>
              <a:ext uri="{FF2B5EF4-FFF2-40B4-BE49-F238E27FC236}">
                <a16:creationId xmlns:a16="http://schemas.microsoft.com/office/drawing/2014/main" id="{8A2DFE20-1EAE-45A9-AD16-D4DBD0ABB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494670" y="2016617"/>
            <a:ext cx="3275013" cy="4408488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9" name="Picture 8" descr="A picture containing carambola, pinwheel&#10;&#10;Description automatically generated">
            <a:extLst>
              <a:ext uri="{FF2B5EF4-FFF2-40B4-BE49-F238E27FC236}">
                <a16:creationId xmlns:a16="http://schemas.microsoft.com/office/drawing/2014/main" id="{EF67A8D1-1433-C146-99CD-39073C9F8D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3196" y="4474851"/>
            <a:ext cx="755650" cy="755650"/>
          </a:xfrm>
          <a:prstGeom prst="rect">
            <a:avLst/>
          </a:prstGeom>
        </p:spPr>
      </p:pic>
      <p:pic>
        <p:nvPicPr>
          <p:cNvPr id="11" name="Picture 10" descr="A picture containing carambola, pinwheel&#10;&#10;Description automatically generated">
            <a:extLst>
              <a:ext uri="{FF2B5EF4-FFF2-40B4-BE49-F238E27FC236}">
                <a16:creationId xmlns:a16="http://schemas.microsoft.com/office/drawing/2014/main" id="{E51A1880-D224-BC47-82F9-1A1601E89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6388" y="4474851"/>
            <a:ext cx="755650" cy="755650"/>
          </a:xfrm>
          <a:prstGeom prst="rect">
            <a:avLst/>
          </a:prstGeom>
        </p:spPr>
      </p:pic>
      <p:pic>
        <p:nvPicPr>
          <p:cNvPr id="17" name="Picture 16" descr="A picture containing carambola, pinwheel&#10;&#10;Description automatically generated">
            <a:extLst>
              <a:ext uri="{FF2B5EF4-FFF2-40B4-BE49-F238E27FC236}">
                <a16:creationId xmlns:a16="http://schemas.microsoft.com/office/drawing/2014/main" id="{42115570-3378-F44E-B8BA-E50F8BCF17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69415" y="4474851"/>
            <a:ext cx="758103" cy="758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17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0BC9609-A8AF-411F-A9E0-C3B93C8945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607105-CACF-8F4C-B145-C01D28D30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639704"/>
            <a:ext cx="3299579" cy="5577840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Challenge 2: Mind Map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37E65A6-B3A9-4618-9EB8-9530395B95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8799790"/>
              </p:ext>
            </p:extLst>
          </p:nvPr>
        </p:nvGraphicFramePr>
        <p:xfrm>
          <a:off x="4901472" y="639705"/>
          <a:ext cx="6506304" cy="5577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97624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449BC34D-9C23-4D6D-8213-1F471AF85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FA0F5D6C-5025-4D7E-82DD-C2C6FDA1E7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E2AF2C17-4AB4-4402-B84B-129EF95D16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F9A0C1C-8ABC-401B-8FE9-AC9327C4C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8C2CB9-5F38-B84F-85EE-248A6375F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24800" y="634029"/>
            <a:ext cx="4072128" cy="373283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cap="all" dirty="0"/>
              <a:t>Example:</a:t>
            </a:r>
            <a:br>
              <a:rPr lang="en-US" sz="6000" cap="all" dirty="0"/>
            </a:br>
            <a:r>
              <a:rPr lang="en-US" sz="6000" cap="all" dirty="0"/>
              <a:t>Mind Map</a:t>
            </a:r>
            <a:br>
              <a:rPr lang="en-US" sz="6000" cap="all" dirty="0"/>
            </a:br>
            <a:r>
              <a:rPr lang="en-US" sz="6000" cap="all" dirty="0"/>
              <a:t>Coffee</a:t>
            </a:r>
            <a:br>
              <a:rPr lang="en-US" sz="6000" cap="all" dirty="0"/>
            </a:br>
            <a:endParaRPr lang="en-US" sz="6000" cap="all" dirty="0"/>
          </a:p>
        </p:txBody>
      </p:sp>
      <p:sp>
        <p:nvSpPr>
          <p:cNvPr id="16" name="Freeform 6">
            <a:extLst>
              <a:ext uri="{FF2B5EF4-FFF2-40B4-BE49-F238E27FC236}">
                <a16:creationId xmlns:a16="http://schemas.microsoft.com/office/drawing/2014/main" id="{BA5783C3-2F96-40A7-A24F-30CB07AA3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649163" y="634028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8" name="Freeform 6">
            <a:extLst>
              <a:ext uri="{FF2B5EF4-FFF2-40B4-BE49-F238E27FC236}">
                <a16:creationId xmlns:a16="http://schemas.microsoft.com/office/drawing/2014/main" id="{A9D08DBA-0326-4C4E-ACFB-576F3ABDD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494670" y="2016617"/>
            <a:ext cx="3275013" cy="4408488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2F46DADD-0AAB-A548-BB34-7332128872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9023" y="1682275"/>
            <a:ext cx="5659222" cy="3692641"/>
          </a:xfrm>
          <a:prstGeom prst="rect">
            <a:avLst/>
          </a:prstGeom>
        </p:spPr>
      </p:pic>
      <p:pic>
        <p:nvPicPr>
          <p:cNvPr id="7" name="Picture 6" descr="Logo&#10;&#10;Description automatically generated with medium confidence">
            <a:extLst>
              <a:ext uri="{FF2B5EF4-FFF2-40B4-BE49-F238E27FC236}">
                <a16:creationId xmlns:a16="http://schemas.microsoft.com/office/drawing/2014/main" id="{2E210EAF-2E49-9B43-9FD6-0159803E65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9491" y="4844081"/>
            <a:ext cx="1282700" cy="153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808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449BC34D-9C23-4D6D-8213-1F471AF85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FA0F5D6C-5025-4D7E-82DD-C2C6FDA1E7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E2AF2C17-4AB4-4402-B84B-129EF95D16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F9A0C1C-8ABC-401B-8FE9-AC9327C4C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146942-A7D5-4142-93B6-332B53144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1377" y="634028"/>
            <a:ext cx="3931742" cy="373283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cap="all" dirty="0"/>
              <a:t>Example: Mind Map</a:t>
            </a:r>
            <a:br>
              <a:rPr lang="en-US" sz="6000" cap="all" dirty="0"/>
            </a:br>
            <a:r>
              <a:rPr lang="en-US" sz="6000" cap="all" dirty="0" err="1"/>
              <a:t>FairTrade</a:t>
            </a:r>
            <a:endParaRPr lang="en-US" sz="6000" cap="all" dirty="0"/>
          </a:p>
        </p:txBody>
      </p:sp>
      <p:sp>
        <p:nvSpPr>
          <p:cNvPr id="16" name="Freeform 6">
            <a:extLst>
              <a:ext uri="{FF2B5EF4-FFF2-40B4-BE49-F238E27FC236}">
                <a16:creationId xmlns:a16="http://schemas.microsoft.com/office/drawing/2014/main" id="{BA5783C3-2F96-40A7-A24F-30CB07AA3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649163" y="634028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8" name="Freeform 6">
            <a:extLst>
              <a:ext uri="{FF2B5EF4-FFF2-40B4-BE49-F238E27FC236}">
                <a16:creationId xmlns:a16="http://schemas.microsoft.com/office/drawing/2014/main" id="{A9D08DBA-0326-4C4E-ACFB-576F3ABDD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494670" y="2016617"/>
            <a:ext cx="3275013" cy="4408488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C1271D20-74D8-6D4A-BD62-FE5CD145E2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9023" y="2205753"/>
            <a:ext cx="5659222" cy="2645685"/>
          </a:xfrm>
          <a:prstGeom prst="rect">
            <a:avLst/>
          </a:prstGeom>
        </p:spPr>
      </p:pic>
      <p:pic>
        <p:nvPicPr>
          <p:cNvPr id="7" name="Picture 6" descr="Logo&#10;&#10;Description automatically generated with medium confidence">
            <a:extLst>
              <a:ext uri="{FF2B5EF4-FFF2-40B4-BE49-F238E27FC236}">
                <a16:creationId xmlns:a16="http://schemas.microsoft.com/office/drawing/2014/main" id="{88E2F75D-980E-C44F-8CB1-E492390BF8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5898" y="4462151"/>
            <a:ext cx="1282700" cy="153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40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9">
            <a:extLst>
              <a:ext uri="{FF2B5EF4-FFF2-40B4-BE49-F238E27FC236}">
                <a16:creationId xmlns:a16="http://schemas.microsoft.com/office/drawing/2014/main" id="{449BC34D-9C23-4D6D-8213-1F471AF85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FA0F5D6C-5025-4D7E-82DD-C2C6FDA1E7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E2AF2C17-4AB4-4402-B84B-129EF95D16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21" name="Rectangle 13">
            <a:extLst>
              <a:ext uri="{FF2B5EF4-FFF2-40B4-BE49-F238E27FC236}">
                <a16:creationId xmlns:a16="http://schemas.microsoft.com/office/drawing/2014/main" id="{5D213B41-AC9B-4E61-BEED-FF4C168A8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688633-BB83-5548-887E-78C8F95E7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230" y="1013722"/>
            <a:ext cx="10869750" cy="12372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cap="all"/>
              <a:t>Challenge 3</a:t>
            </a:r>
          </a:p>
        </p:txBody>
      </p:sp>
      <p:sp>
        <p:nvSpPr>
          <p:cNvPr id="22" name="Freeform 6">
            <a:extLst>
              <a:ext uri="{FF2B5EF4-FFF2-40B4-BE49-F238E27FC236}">
                <a16:creationId xmlns:a16="http://schemas.microsoft.com/office/drawing/2014/main" id="{628FBD9F-3B86-4C98-8F77-3833207377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 flipV="1">
            <a:off x="8154184" y="2884231"/>
            <a:ext cx="3005889" cy="4046220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chemeClr val="tx2">
              <a:alpha val="9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2B04A8AA-C20F-F445-97D7-4D789C8BBF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7279" y="3318813"/>
            <a:ext cx="10059627" cy="2288565"/>
          </a:xfrm>
          <a:prstGeom prst="rect">
            <a:avLst/>
          </a:prstGeom>
        </p:spPr>
      </p:pic>
      <p:sp>
        <p:nvSpPr>
          <p:cNvPr id="23" name="Freeform 6">
            <a:extLst>
              <a:ext uri="{FF2B5EF4-FFF2-40B4-BE49-F238E27FC236}">
                <a16:creationId xmlns:a16="http://schemas.microsoft.com/office/drawing/2014/main" id="{6283F864-E3D1-457B-865A-DDC32254D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 flipH="1">
            <a:off x="1080808" y="1936677"/>
            <a:ext cx="3006491" cy="4046220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>
              <a:alpha val="90000"/>
            </a:schemeClr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145746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8C89EA62-F38E-4285-A105-C5E1BD3600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2CF6E46A-CCCD-4728-B011-E147B2362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2E2C684B-30C9-4689-A529-EBF1B8ADB2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ABA7F3F-D56F-4C06-84AC-03FC83B064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15374B5-D7C8-4AA9-BE65-DB7A0CA9B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C73A7452-ED0F-4903-A620-8D103E556C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F6A3F6CE-D581-4C37-8822-4F4A68325E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2EFF5EF-00C5-D046-9480-0ABBEAEEF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5128" y="1788453"/>
            <a:ext cx="8361229" cy="336450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7200" cap="all" dirty="0"/>
              <a:t>Persuasive Writing</a:t>
            </a:r>
            <a:br>
              <a:rPr lang="en-US" sz="7200" cap="all" dirty="0"/>
            </a:br>
            <a:r>
              <a:rPr lang="en-US" sz="7200" cap="all" dirty="0"/>
              <a:t>Features</a:t>
            </a:r>
          </a:p>
        </p:txBody>
      </p:sp>
    </p:spTree>
    <p:extLst>
      <p:ext uri="{BB962C8B-B14F-4D97-AF65-F5344CB8AC3E}">
        <p14:creationId xmlns:p14="http://schemas.microsoft.com/office/powerpoint/2010/main" val="3188719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80" name="Text Box 12">
            <a:extLst>
              <a:ext uri="{FF2B5EF4-FFF2-40B4-BE49-F238E27FC236}">
                <a16:creationId xmlns:a16="http://schemas.microsoft.com/office/drawing/2014/main" id="{83BF6A93-EA7C-3647-8BA9-7DB9C92FBD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075" y="333376"/>
            <a:ext cx="48958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400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Persuasion text</a:t>
            </a:r>
            <a:endParaRPr lang="en-US" sz="400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2781" name="Text Box 13">
            <a:extLst>
              <a:ext uri="{FF2B5EF4-FFF2-40B4-BE49-F238E27FC236}">
                <a16:creationId xmlns:a16="http://schemas.microsoft.com/office/drawing/2014/main" id="{05AF302F-C0D7-B24E-966A-3D988DCDE9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3" y="1268413"/>
            <a:ext cx="691356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  <a:buFontTx/>
              <a:buChar char="•"/>
            </a:pPr>
            <a:r>
              <a:rPr lang="en-GB" altLang="en-US" sz="2400"/>
              <a:t> </a:t>
            </a:r>
            <a:r>
              <a:rPr lang="en-GB" altLang="en-US"/>
              <a:t>makes a case for a particular point of view</a:t>
            </a:r>
            <a:endParaRPr lang="en-US" altLang="en-US"/>
          </a:p>
        </p:txBody>
      </p:sp>
      <p:sp>
        <p:nvSpPr>
          <p:cNvPr id="32782" name="Text Box 14">
            <a:extLst>
              <a:ext uri="{FF2B5EF4-FFF2-40B4-BE49-F238E27FC236}">
                <a16:creationId xmlns:a16="http://schemas.microsoft.com/office/drawing/2014/main" id="{955B292A-2CD2-7146-A0AB-16829EE1BD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4" y="2636838"/>
            <a:ext cx="684053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  <a:buFontTx/>
              <a:buChar char="•"/>
            </a:pPr>
            <a:r>
              <a:rPr lang="en-GB" altLang="en-US" sz="2400"/>
              <a:t> </a:t>
            </a:r>
            <a:r>
              <a:rPr lang="en-GB" altLang="en-US"/>
              <a:t>one or more points, perhaps with elaboration </a:t>
            </a:r>
            <a:endParaRPr lang="en-US" altLang="en-US"/>
          </a:p>
        </p:txBody>
      </p:sp>
      <p:sp>
        <p:nvSpPr>
          <p:cNvPr id="3077" name="Rectangle 17">
            <a:extLst>
              <a:ext uri="{FF2B5EF4-FFF2-40B4-BE49-F238E27FC236}">
                <a16:creationId xmlns:a16="http://schemas.microsoft.com/office/drawing/2014/main" id="{BEF82720-ECE0-2B43-B1D8-1D5EE7EC04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1" y="1981200"/>
            <a:ext cx="1438275" cy="65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lnSpc>
                <a:spcPct val="80000"/>
              </a:lnSpc>
              <a:spcBef>
                <a:spcPct val="20000"/>
              </a:spcBef>
            </a:pPr>
            <a:endParaRPr lang="en-GB" altLang="en-US" sz="2000">
              <a:latin typeface="Times New Roman" panose="02020603050405020304" pitchFamily="18" charset="0"/>
            </a:endParaRPr>
          </a:p>
          <a:p>
            <a:pPr algn="l" eaLnBrk="1" hangingPunct="1">
              <a:lnSpc>
                <a:spcPct val="80000"/>
              </a:lnSpc>
              <a:spcBef>
                <a:spcPct val="20000"/>
              </a:spcBef>
            </a:pP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32787" name="Line 19">
            <a:extLst>
              <a:ext uri="{FF2B5EF4-FFF2-40B4-BE49-F238E27FC236}">
                <a16:creationId xmlns:a16="http://schemas.microsoft.com/office/drawing/2014/main" id="{EDBE6C38-5528-4342-A85B-11C39718800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94375" y="3789363"/>
            <a:ext cx="1219200" cy="2476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2788" name="Line 20">
            <a:extLst>
              <a:ext uri="{FF2B5EF4-FFF2-40B4-BE49-F238E27FC236}">
                <a16:creationId xmlns:a16="http://schemas.microsoft.com/office/drawing/2014/main" id="{DA4E0AFD-F480-964C-93F1-AA58311070FD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9325" y="4086225"/>
            <a:ext cx="1219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2789" name="Line 21">
            <a:extLst>
              <a:ext uri="{FF2B5EF4-FFF2-40B4-BE49-F238E27FC236}">
                <a16:creationId xmlns:a16="http://schemas.microsoft.com/office/drawing/2014/main" id="{D132A65D-195A-9943-B668-C4356D4732BF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4375" y="4184650"/>
            <a:ext cx="1022350" cy="1079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2793" name="Line 25">
            <a:extLst>
              <a:ext uri="{FF2B5EF4-FFF2-40B4-BE49-F238E27FC236}">
                <a16:creationId xmlns:a16="http://schemas.microsoft.com/office/drawing/2014/main" id="{D4742BB0-AB87-C04E-A5C1-BF1931DAA1AF}"/>
              </a:ext>
            </a:extLst>
          </p:cNvPr>
          <p:cNvSpPr>
            <a:spLocks noChangeShapeType="1"/>
          </p:cNvSpPr>
          <p:nvPr/>
        </p:nvSpPr>
        <p:spPr bwMode="auto">
          <a:xfrm>
            <a:off x="5880101" y="6119814"/>
            <a:ext cx="1223963" cy="1174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2794" name="Line 26">
            <a:extLst>
              <a:ext uri="{FF2B5EF4-FFF2-40B4-BE49-F238E27FC236}">
                <a16:creationId xmlns:a16="http://schemas.microsoft.com/office/drawing/2014/main" id="{CA35BAAA-7ED8-9D47-8EAC-FDF443306D4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35638" y="5805488"/>
            <a:ext cx="1219200" cy="2476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2795" name="Line 27">
            <a:extLst>
              <a:ext uri="{FF2B5EF4-FFF2-40B4-BE49-F238E27FC236}">
                <a16:creationId xmlns:a16="http://schemas.microsoft.com/office/drawing/2014/main" id="{388988B0-FEDA-1644-834C-CECE5A644875}"/>
              </a:ext>
            </a:extLst>
          </p:cNvPr>
          <p:cNvSpPr>
            <a:spLocks noChangeShapeType="1"/>
          </p:cNvSpPr>
          <p:nvPr/>
        </p:nvSpPr>
        <p:spPr bwMode="auto">
          <a:xfrm>
            <a:off x="5735639" y="6237289"/>
            <a:ext cx="1296987" cy="2873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2792" name="Line 24">
            <a:extLst>
              <a:ext uri="{FF2B5EF4-FFF2-40B4-BE49-F238E27FC236}">
                <a16:creationId xmlns:a16="http://schemas.microsoft.com/office/drawing/2014/main" id="{18199826-B4D5-2447-8D8A-08D587D374D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35638" y="4797426"/>
            <a:ext cx="1219200" cy="2460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2796" name="Line 28">
            <a:extLst>
              <a:ext uri="{FF2B5EF4-FFF2-40B4-BE49-F238E27FC236}">
                <a16:creationId xmlns:a16="http://schemas.microsoft.com/office/drawing/2014/main" id="{3C33769E-0440-E646-ADB5-ECC2FBC22BD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880100" y="5084763"/>
            <a:ext cx="1238250" cy="381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2801" name="Text Box 33">
            <a:extLst>
              <a:ext uri="{FF2B5EF4-FFF2-40B4-BE49-F238E27FC236}">
                <a16:creationId xmlns:a16="http://schemas.microsoft.com/office/drawing/2014/main" id="{8E773089-B7D7-FF4C-AAD3-0112FDDA5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500" y="3716338"/>
            <a:ext cx="64770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7200" b="1"/>
              <a:t>*</a:t>
            </a:r>
            <a:endParaRPr lang="en-US" altLang="en-US" sz="7200" b="1"/>
          </a:p>
        </p:txBody>
      </p:sp>
      <p:sp>
        <p:nvSpPr>
          <p:cNvPr id="32802" name="Text Box 34">
            <a:extLst>
              <a:ext uri="{FF2B5EF4-FFF2-40B4-BE49-F238E27FC236}">
                <a16:creationId xmlns:a16="http://schemas.microsoft.com/office/drawing/2014/main" id="{03C8250B-161F-9841-B2E5-6860ABCE58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500" y="4724400"/>
            <a:ext cx="64770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7200" b="1"/>
              <a:t>*</a:t>
            </a:r>
            <a:endParaRPr lang="en-US" altLang="en-US" sz="7200" b="1"/>
          </a:p>
        </p:txBody>
      </p:sp>
      <p:sp>
        <p:nvSpPr>
          <p:cNvPr id="32803" name="Text Box 35">
            <a:extLst>
              <a:ext uri="{FF2B5EF4-FFF2-40B4-BE49-F238E27FC236}">
                <a16:creationId xmlns:a16="http://schemas.microsoft.com/office/drawing/2014/main" id="{250496B7-0899-DE40-B6F2-4913F67F88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500" y="5761038"/>
            <a:ext cx="64770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7200" b="1"/>
              <a:t>*</a:t>
            </a:r>
            <a:endParaRPr lang="en-US" altLang="en-US" sz="7200" b="1"/>
          </a:p>
        </p:txBody>
      </p:sp>
      <p:sp>
        <p:nvSpPr>
          <p:cNvPr id="3089" name="Text Box 36">
            <a:extLst>
              <a:ext uri="{FF2B5EF4-FFF2-40B4-BE49-F238E27FC236}">
                <a16:creationId xmlns:a16="http://schemas.microsoft.com/office/drawing/2014/main" id="{D353806D-03BD-614D-818D-580EF3FAC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7663" y="6237288"/>
            <a:ext cx="25209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>
                <a:hlinkClick r:id="rId2" action="ppaction://hlinksldjump"/>
              </a:rPr>
              <a:t>Blank version</a:t>
            </a:r>
            <a:endParaRPr lang="en-GB" altLang="en-US" sz="2400"/>
          </a:p>
        </p:txBody>
      </p:sp>
      <p:sp>
        <p:nvSpPr>
          <p:cNvPr id="3090" name="AutoShape 37">
            <a:extLst>
              <a:ext uri="{FF2B5EF4-FFF2-40B4-BE49-F238E27FC236}">
                <a16:creationId xmlns:a16="http://schemas.microsoft.com/office/drawing/2014/main" id="{3C69B382-D17D-3D42-BF8C-811D542CE2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01050" y="6165851"/>
            <a:ext cx="1728788" cy="485775"/>
          </a:xfrm>
          <a:prstGeom prst="rightArrow">
            <a:avLst>
              <a:gd name="adj1" fmla="val 50000"/>
              <a:gd name="adj2" fmla="val 88971"/>
            </a:avLst>
          </a:prstGeom>
          <a:solidFill>
            <a:schemeClr val="folHlink">
              <a:alpha val="45882"/>
            </a:schemeClr>
          </a:solidFill>
          <a:ln w="38100" algn="ctr">
            <a:solidFill>
              <a:srgbClr val="008080">
                <a:alpha val="25098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6408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2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1" grpId="0"/>
      <p:bldP spid="32782" grpId="0"/>
      <p:bldP spid="32801" grpId="0"/>
      <p:bldP spid="32802" grpId="0"/>
      <p:bldP spid="3280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val 2">
            <a:extLst>
              <a:ext uri="{FF2B5EF4-FFF2-40B4-BE49-F238E27FC236}">
                <a16:creationId xmlns:a16="http://schemas.microsoft.com/office/drawing/2014/main" id="{251A877B-B6C6-8D4D-A7FD-DF28AAFBB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5825" y="2178050"/>
            <a:ext cx="5246688" cy="172085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006666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66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r>
              <a:rPr lang="en-US" altLang="en-US" sz="4000" dirty="0"/>
              <a:t>p</a:t>
            </a:r>
            <a:r>
              <a:rPr lang="en-GB" altLang="en-US" sz="4000" dirty="0" err="1"/>
              <a:t>ersuasion</a:t>
            </a:r>
            <a:endParaRPr lang="en-US" altLang="en-US" sz="4000" dirty="0"/>
          </a:p>
        </p:txBody>
      </p:sp>
      <p:sp>
        <p:nvSpPr>
          <p:cNvPr id="16388" name="Oval 4">
            <a:extLst>
              <a:ext uri="{FF2B5EF4-FFF2-40B4-BE49-F238E27FC236}">
                <a16:creationId xmlns:a16="http://schemas.microsoft.com/office/drawing/2014/main" id="{3F6DFF44-9160-AA48-ACE7-6DF0FAA182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9614" y="2070100"/>
            <a:ext cx="5540375" cy="1936750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6389" name="Line 5">
            <a:extLst>
              <a:ext uri="{FF2B5EF4-FFF2-40B4-BE49-F238E27FC236}">
                <a16:creationId xmlns:a16="http://schemas.microsoft.com/office/drawing/2014/main" id="{BEC6BC11-819C-4D42-B21B-52369F4493F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02325" y="1371600"/>
            <a:ext cx="0" cy="6985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0" name="Line 6">
            <a:extLst>
              <a:ext uri="{FF2B5EF4-FFF2-40B4-BE49-F238E27FC236}">
                <a16:creationId xmlns:a16="http://schemas.microsoft.com/office/drawing/2014/main" id="{E198BE17-D560-5E4C-8136-5EB580EFFEE7}"/>
              </a:ext>
            </a:extLst>
          </p:cNvPr>
          <p:cNvSpPr>
            <a:spLocks noChangeShapeType="1"/>
          </p:cNvSpPr>
          <p:nvPr/>
        </p:nvSpPr>
        <p:spPr bwMode="auto">
          <a:xfrm>
            <a:off x="3657600" y="1371600"/>
            <a:ext cx="711200" cy="914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2" name="Line 8">
            <a:extLst>
              <a:ext uri="{FF2B5EF4-FFF2-40B4-BE49-F238E27FC236}">
                <a16:creationId xmlns:a16="http://schemas.microsoft.com/office/drawing/2014/main" id="{E491DC52-9297-0D4A-9B61-9FC0C1546E30}"/>
              </a:ext>
            </a:extLst>
          </p:cNvPr>
          <p:cNvSpPr>
            <a:spLocks noChangeShapeType="1"/>
          </p:cNvSpPr>
          <p:nvPr/>
        </p:nvSpPr>
        <p:spPr bwMode="auto">
          <a:xfrm>
            <a:off x="2895600" y="2393951"/>
            <a:ext cx="647700" cy="21431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3" name="Line 9">
            <a:extLst>
              <a:ext uri="{FF2B5EF4-FFF2-40B4-BE49-F238E27FC236}">
                <a16:creationId xmlns:a16="http://schemas.microsoft.com/office/drawing/2014/main" id="{97E19C0D-DCB6-784D-B197-B11257C6C66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71801" y="3792538"/>
            <a:ext cx="1279525" cy="6270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4" name="Line 10">
            <a:extLst>
              <a:ext uri="{FF2B5EF4-FFF2-40B4-BE49-F238E27FC236}">
                <a16:creationId xmlns:a16="http://schemas.microsoft.com/office/drawing/2014/main" id="{6761EC92-262A-C042-BA33-DC7DED1B5FA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78538" y="4006850"/>
            <a:ext cx="0" cy="10223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5" name="Line 11">
            <a:extLst>
              <a:ext uri="{FF2B5EF4-FFF2-40B4-BE49-F238E27FC236}">
                <a16:creationId xmlns:a16="http://schemas.microsoft.com/office/drawing/2014/main" id="{BE876CB9-D677-5F48-890E-207E485D0ED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199314" y="3898900"/>
            <a:ext cx="1411287" cy="13589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6" name="Line 12">
            <a:extLst>
              <a:ext uri="{FF2B5EF4-FFF2-40B4-BE49-F238E27FC236}">
                <a16:creationId xmlns:a16="http://schemas.microsoft.com/office/drawing/2014/main" id="{6C040EB9-46E8-E448-A9CE-FC70D263175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63000" y="2895600"/>
            <a:ext cx="41275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7" name="Line 13">
            <a:extLst>
              <a:ext uri="{FF2B5EF4-FFF2-40B4-BE49-F238E27FC236}">
                <a16:creationId xmlns:a16="http://schemas.microsoft.com/office/drawing/2014/main" id="{66BAFEF5-25E4-1F45-9191-77A767B44CA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493000" y="1700213"/>
            <a:ext cx="1123950" cy="53181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9" name="Text Box 25">
            <a:extLst>
              <a:ext uri="{FF2B5EF4-FFF2-40B4-BE49-F238E27FC236}">
                <a16:creationId xmlns:a16="http://schemas.microsoft.com/office/drawing/2014/main" id="{9231557E-AFFE-FB4C-8143-495A13AA94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1" y="914400"/>
            <a:ext cx="23034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en-US" sz="2400"/>
              <a:t>a</a:t>
            </a:r>
            <a:r>
              <a:rPr lang="en-GB" altLang="en-US" sz="2400"/>
              <a:t>dvertisement</a:t>
            </a:r>
            <a:endParaRPr lang="en-US" altLang="en-US" sz="2400"/>
          </a:p>
        </p:txBody>
      </p:sp>
      <p:sp>
        <p:nvSpPr>
          <p:cNvPr id="16410" name="Text Box 26">
            <a:extLst>
              <a:ext uri="{FF2B5EF4-FFF2-40B4-BE49-F238E27FC236}">
                <a16:creationId xmlns:a16="http://schemas.microsoft.com/office/drawing/2014/main" id="{D9F15B5C-3F79-F64E-893D-11D22C923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2401" y="836613"/>
            <a:ext cx="1584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en-US" sz="2400"/>
              <a:t>c</a:t>
            </a:r>
            <a:r>
              <a:rPr lang="en-GB" altLang="en-US" sz="2400"/>
              <a:t>atalogue</a:t>
            </a:r>
            <a:endParaRPr lang="en-US" altLang="en-US" sz="2400"/>
          </a:p>
        </p:txBody>
      </p:sp>
      <p:sp>
        <p:nvSpPr>
          <p:cNvPr id="16411" name="Text Box 27">
            <a:extLst>
              <a:ext uri="{FF2B5EF4-FFF2-40B4-BE49-F238E27FC236}">
                <a16:creationId xmlns:a16="http://schemas.microsoft.com/office/drawing/2014/main" id="{2987C0DA-E506-FC4D-9978-6ED059016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8388" y="0"/>
            <a:ext cx="1979612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en-US" sz="2400"/>
              <a:t>p</a:t>
            </a:r>
            <a:r>
              <a:rPr lang="en-GB" altLang="en-US" sz="2400"/>
              <a:t>amphlet from pressure group or political party</a:t>
            </a:r>
            <a:endParaRPr lang="en-US" altLang="en-US" sz="2400"/>
          </a:p>
        </p:txBody>
      </p:sp>
      <p:sp>
        <p:nvSpPr>
          <p:cNvPr id="16412" name="Text Box 28">
            <a:extLst>
              <a:ext uri="{FF2B5EF4-FFF2-40B4-BE49-F238E27FC236}">
                <a16:creationId xmlns:a16="http://schemas.microsoft.com/office/drawing/2014/main" id="{AC3C368F-CC21-004F-941B-6400E3633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55114" y="2420939"/>
            <a:ext cx="15128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en-US" sz="2400"/>
              <a:t>m</a:t>
            </a:r>
            <a:r>
              <a:rPr lang="en-GB" altLang="en-US" sz="2400"/>
              <a:t>agazine article</a:t>
            </a:r>
            <a:endParaRPr lang="en-US" altLang="en-US" sz="2400"/>
          </a:p>
        </p:txBody>
      </p:sp>
      <p:sp>
        <p:nvSpPr>
          <p:cNvPr id="16413" name="Text Box 29">
            <a:extLst>
              <a:ext uri="{FF2B5EF4-FFF2-40B4-BE49-F238E27FC236}">
                <a16:creationId xmlns:a16="http://schemas.microsoft.com/office/drawing/2014/main" id="{A9B7066F-D4E1-BD44-984F-6B6C8026F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6951" y="5013326"/>
            <a:ext cx="16557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en-US" sz="2400"/>
              <a:t>p</a:t>
            </a:r>
            <a:r>
              <a:rPr lang="en-GB" altLang="en-US" sz="2400"/>
              <a:t>oster or flier</a:t>
            </a:r>
            <a:endParaRPr lang="en-US" altLang="en-US" sz="2400"/>
          </a:p>
        </p:txBody>
      </p:sp>
      <p:sp>
        <p:nvSpPr>
          <p:cNvPr id="16414" name="Text Box 30">
            <a:extLst>
              <a:ext uri="{FF2B5EF4-FFF2-40B4-BE49-F238E27FC236}">
                <a16:creationId xmlns:a16="http://schemas.microsoft.com/office/drawing/2014/main" id="{5A3E27EF-4BEA-1146-B381-0E9782F531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1175" y="5084764"/>
            <a:ext cx="16573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en-US" sz="2400"/>
              <a:t>b</a:t>
            </a:r>
            <a:r>
              <a:rPr lang="en-GB" altLang="en-US" sz="2400"/>
              <a:t>ook blurb</a:t>
            </a:r>
            <a:endParaRPr lang="en-US" altLang="en-US" sz="2400"/>
          </a:p>
        </p:txBody>
      </p:sp>
      <p:sp>
        <p:nvSpPr>
          <p:cNvPr id="16415" name="Text Box 31">
            <a:extLst>
              <a:ext uri="{FF2B5EF4-FFF2-40B4-BE49-F238E27FC236}">
                <a16:creationId xmlns:a16="http://schemas.microsoft.com/office/drawing/2014/main" id="{CD59B02F-BFB1-684E-B1E8-7FE252DDBD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4437064"/>
            <a:ext cx="187166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altLang="en-US" sz="2400"/>
              <a:t>“letter to the editor”</a:t>
            </a:r>
            <a:endParaRPr lang="en-US" altLang="en-US" sz="2400"/>
          </a:p>
        </p:txBody>
      </p:sp>
      <p:sp>
        <p:nvSpPr>
          <p:cNvPr id="16416" name="Text Box 32">
            <a:extLst>
              <a:ext uri="{FF2B5EF4-FFF2-40B4-BE49-F238E27FC236}">
                <a16:creationId xmlns:a16="http://schemas.microsoft.com/office/drawing/2014/main" id="{EF7052C0-054C-DD49-A318-57DEA9356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16114"/>
            <a:ext cx="16192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en-US" sz="2400"/>
              <a:t>t</a:t>
            </a:r>
            <a:r>
              <a:rPr lang="en-GB" altLang="en-US" sz="2400"/>
              <a:t>ravel brochure</a:t>
            </a:r>
            <a:endParaRPr lang="en-US" altLang="en-US" sz="2400"/>
          </a:p>
        </p:txBody>
      </p:sp>
      <p:sp>
        <p:nvSpPr>
          <p:cNvPr id="4116" name="Rectangle 35">
            <a:extLst>
              <a:ext uri="{FF2B5EF4-FFF2-40B4-BE49-F238E27FC236}">
                <a16:creationId xmlns:a16="http://schemas.microsoft.com/office/drawing/2014/main" id="{9E0FBF87-63C1-0E42-8F7B-59719A78AF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164813"/>
            <a:ext cx="2209800" cy="584775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17" name="Text Box 36">
            <a:extLst>
              <a:ext uri="{FF2B5EF4-FFF2-40B4-BE49-F238E27FC236}">
                <a16:creationId xmlns:a16="http://schemas.microsoft.com/office/drawing/2014/main" id="{145A1C41-44C3-E14C-93E2-E96F3DF68E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52400"/>
            <a:ext cx="2286000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en-US" sz="1400">
                <a:solidFill>
                  <a:srgbClr val="FFFFFF"/>
                </a:solidFill>
              </a:rPr>
              <a:t>These texts are 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en-US" sz="1400">
                <a:solidFill>
                  <a:srgbClr val="FFFFFF"/>
                </a:solidFill>
              </a:rPr>
              <a:t>often ‘persuasion text’…</a:t>
            </a:r>
            <a:endParaRPr lang="en-GB" altLang="en-US" sz="14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56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88" grpId="0" animBg="1"/>
      <p:bldP spid="16409" grpId="0"/>
      <p:bldP spid="16410" grpId="0"/>
      <p:bldP spid="16411" grpId="0"/>
      <p:bldP spid="16412" grpId="0"/>
      <p:bldP spid="16413" grpId="0"/>
      <p:bldP spid="16414" grpId="0"/>
      <p:bldP spid="16415" grpId="0"/>
      <p:bldP spid="164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AA96E19B-A3CB-0A4C-AB78-875D429F7F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333375"/>
            <a:ext cx="7772400" cy="647700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Persuasion organisation 1</a:t>
            </a:r>
            <a:endParaRPr lang="en-US" sz="400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33797" name="Line 5">
            <a:extLst>
              <a:ext uri="{FF2B5EF4-FFF2-40B4-BE49-F238E27FC236}">
                <a16:creationId xmlns:a16="http://schemas.microsoft.com/office/drawing/2014/main" id="{DEC5189F-8F0D-1543-A349-F9926971784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35400" y="1628776"/>
            <a:ext cx="2547938" cy="3841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3798" name="Line 6">
            <a:extLst>
              <a:ext uri="{FF2B5EF4-FFF2-40B4-BE49-F238E27FC236}">
                <a16:creationId xmlns:a16="http://schemas.microsoft.com/office/drawing/2014/main" id="{1F8A5384-E8BC-CC46-A8D7-0DA073007649}"/>
              </a:ext>
            </a:extLst>
          </p:cNvPr>
          <p:cNvSpPr>
            <a:spLocks noChangeShapeType="1"/>
          </p:cNvSpPr>
          <p:nvPr/>
        </p:nvSpPr>
        <p:spPr bwMode="auto">
          <a:xfrm>
            <a:off x="3935413" y="2133600"/>
            <a:ext cx="2438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3799" name="Line 7">
            <a:extLst>
              <a:ext uri="{FF2B5EF4-FFF2-40B4-BE49-F238E27FC236}">
                <a16:creationId xmlns:a16="http://schemas.microsoft.com/office/drawing/2014/main" id="{29473FEA-0F4B-5D47-B383-563096C4582D}"/>
              </a:ext>
            </a:extLst>
          </p:cNvPr>
          <p:cNvSpPr>
            <a:spLocks noChangeShapeType="1"/>
          </p:cNvSpPr>
          <p:nvPr/>
        </p:nvSpPr>
        <p:spPr bwMode="auto">
          <a:xfrm>
            <a:off x="3719514" y="2205038"/>
            <a:ext cx="1728787" cy="2159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3803" name="Line 11">
            <a:extLst>
              <a:ext uri="{FF2B5EF4-FFF2-40B4-BE49-F238E27FC236}">
                <a16:creationId xmlns:a16="http://schemas.microsoft.com/office/drawing/2014/main" id="{8E21EF6A-0F8D-634A-B2C5-CB067C51F05B}"/>
              </a:ext>
            </a:extLst>
          </p:cNvPr>
          <p:cNvSpPr>
            <a:spLocks noChangeShapeType="1"/>
          </p:cNvSpPr>
          <p:nvPr/>
        </p:nvSpPr>
        <p:spPr bwMode="auto">
          <a:xfrm>
            <a:off x="3863975" y="5445125"/>
            <a:ext cx="2808288" cy="431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3804" name="Line 12">
            <a:extLst>
              <a:ext uri="{FF2B5EF4-FFF2-40B4-BE49-F238E27FC236}">
                <a16:creationId xmlns:a16="http://schemas.microsoft.com/office/drawing/2014/main" id="{F6833FF8-CB40-F245-BF04-208D83DE5A9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19514" y="5013326"/>
            <a:ext cx="1944687" cy="3333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3805" name="Line 13">
            <a:extLst>
              <a:ext uri="{FF2B5EF4-FFF2-40B4-BE49-F238E27FC236}">
                <a16:creationId xmlns:a16="http://schemas.microsoft.com/office/drawing/2014/main" id="{01E0978A-08BF-BC4C-AA24-0511204EC9F4}"/>
              </a:ext>
            </a:extLst>
          </p:cNvPr>
          <p:cNvSpPr>
            <a:spLocks noChangeShapeType="1"/>
          </p:cNvSpPr>
          <p:nvPr/>
        </p:nvSpPr>
        <p:spPr bwMode="auto">
          <a:xfrm>
            <a:off x="3719513" y="5661026"/>
            <a:ext cx="2735262" cy="5762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3802" name="Line 10">
            <a:extLst>
              <a:ext uri="{FF2B5EF4-FFF2-40B4-BE49-F238E27FC236}">
                <a16:creationId xmlns:a16="http://schemas.microsoft.com/office/drawing/2014/main" id="{AB612E68-18A6-0645-ABD4-3FD06FD16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19514" y="3284539"/>
            <a:ext cx="2447925" cy="5413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3806" name="Line 14">
            <a:extLst>
              <a:ext uri="{FF2B5EF4-FFF2-40B4-BE49-F238E27FC236}">
                <a16:creationId xmlns:a16="http://schemas.microsoft.com/office/drawing/2014/main" id="{CCF6655D-971C-C247-AE67-0D46035B68A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35413" y="3860800"/>
            <a:ext cx="2659062" cy="142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3810" name="Text Box 18">
            <a:extLst>
              <a:ext uri="{FF2B5EF4-FFF2-40B4-BE49-F238E27FC236}">
                <a16:creationId xmlns:a16="http://schemas.microsoft.com/office/drawing/2014/main" id="{B135744A-448A-694C-A898-D596BEF228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1484313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altLang="en-US" sz="2400"/>
              <a:t>point</a:t>
            </a:r>
            <a:endParaRPr lang="en-US" altLang="en-US" sz="2400"/>
          </a:p>
        </p:txBody>
      </p:sp>
      <p:sp>
        <p:nvSpPr>
          <p:cNvPr id="33811" name="Text Box 19">
            <a:extLst>
              <a:ext uri="{FF2B5EF4-FFF2-40B4-BE49-F238E27FC236}">
                <a16:creationId xmlns:a16="http://schemas.microsoft.com/office/drawing/2014/main" id="{62397A54-2F28-4F40-996C-B057339E3E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3068638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altLang="en-US" sz="2400"/>
              <a:t>point</a:t>
            </a:r>
            <a:endParaRPr lang="en-US" altLang="en-US" sz="2400"/>
          </a:p>
        </p:txBody>
      </p:sp>
      <p:sp>
        <p:nvSpPr>
          <p:cNvPr id="33812" name="Text Box 20">
            <a:extLst>
              <a:ext uri="{FF2B5EF4-FFF2-40B4-BE49-F238E27FC236}">
                <a16:creationId xmlns:a16="http://schemas.microsoft.com/office/drawing/2014/main" id="{CAF5C01B-AC76-D140-9FC3-3D8B73FF62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4581525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altLang="en-US" sz="2400"/>
              <a:t>point</a:t>
            </a:r>
            <a:endParaRPr lang="en-US" altLang="en-US" sz="2400"/>
          </a:p>
        </p:txBody>
      </p:sp>
      <p:sp>
        <p:nvSpPr>
          <p:cNvPr id="33813" name="Text Box 21">
            <a:extLst>
              <a:ext uri="{FF2B5EF4-FFF2-40B4-BE49-F238E27FC236}">
                <a16:creationId xmlns:a16="http://schemas.microsoft.com/office/drawing/2014/main" id="{D1C39D45-72BF-634B-B14B-6952E1EB44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8164" y="1557338"/>
            <a:ext cx="30241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altLang="en-US" sz="2400"/>
              <a:t>elaboration</a:t>
            </a:r>
            <a:endParaRPr lang="en-US" altLang="en-US" sz="2400"/>
          </a:p>
        </p:txBody>
      </p:sp>
      <p:sp>
        <p:nvSpPr>
          <p:cNvPr id="33814" name="Text Box 22">
            <a:extLst>
              <a:ext uri="{FF2B5EF4-FFF2-40B4-BE49-F238E27FC236}">
                <a16:creationId xmlns:a16="http://schemas.microsoft.com/office/drawing/2014/main" id="{7B380856-A9FC-2145-8CC9-42143A17AA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2625" y="3357563"/>
            <a:ext cx="30241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altLang="en-US" sz="2400"/>
              <a:t>elaboration</a:t>
            </a:r>
            <a:endParaRPr lang="en-US" altLang="en-US" sz="2400"/>
          </a:p>
        </p:txBody>
      </p:sp>
      <p:sp>
        <p:nvSpPr>
          <p:cNvPr id="33815" name="Text Box 23">
            <a:extLst>
              <a:ext uri="{FF2B5EF4-FFF2-40B4-BE49-F238E27FC236}">
                <a16:creationId xmlns:a16="http://schemas.microsoft.com/office/drawing/2014/main" id="{DE3465CE-5DC9-DC4D-8719-B14059A5C2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9600" y="4724400"/>
            <a:ext cx="30241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altLang="en-US" sz="2400"/>
              <a:t>elaboration</a:t>
            </a:r>
            <a:endParaRPr lang="en-US" altLang="en-US" sz="2400"/>
          </a:p>
        </p:txBody>
      </p:sp>
      <p:sp>
        <p:nvSpPr>
          <p:cNvPr id="33817" name="Text Box 25">
            <a:extLst>
              <a:ext uri="{FF2B5EF4-FFF2-40B4-BE49-F238E27FC236}">
                <a16:creationId xmlns:a16="http://schemas.microsoft.com/office/drawing/2014/main" id="{5C95A2F7-BEE2-AD46-8F45-29E05B6E15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4425" y="6021388"/>
            <a:ext cx="2952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altLang="en-US" sz="2800"/>
              <a:t>…and so on……….</a:t>
            </a:r>
            <a:endParaRPr lang="en-US" altLang="en-US" sz="2800"/>
          </a:p>
        </p:txBody>
      </p:sp>
      <p:sp>
        <p:nvSpPr>
          <p:cNvPr id="33818" name="Text Box 26">
            <a:extLst>
              <a:ext uri="{FF2B5EF4-FFF2-40B4-BE49-F238E27FC236}">
                <a16:creationId xmlns:a16="http://schemas.microsoft.com/office/drawing/2014/main" id="{D7D7F99C-E6A7-EF4D-9B92-2D1F9E07A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8575" y="1773239"/>
            <a:ext cx="1081088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8800" b="1"/>
              <a:t>*</a:t>
            </a:r>
            <a:endParaRPr lang="en-US" altLang="en-US" sz="8800" b="1"/>
          </a:p>
        </p:txBody>
      </p:sp>
      <p:sp>
        <p:nvSpPr>
          <p:cNvPr id="33819" name="Text Box 27">
            <a:extLst>
              <a:ext uri="{FF2B5EF4-FFF2-40B4-BE49-F238E27FC236}">
                <a16:creationId xmlns:a16="http://schemas.microsoft.com/office/drawing/2014/main" id="{78E90AA1-D3BA-474E-9041-983AFE96EC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4" y="3429000"/>
            <a:ext cx="1081087" cy="1341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8800" b="1"/>
              <a:t>*</a:t>
            </a:r>
            <a:endParaRPr lang="en-US" altLang="en-US" sz="8800" b="1"/>
          </a:p>
        </p:txBody>
      </p:sp>
      <p:sp>
        <p:nvSpPr>
          <p:cNvPr id="33820" name="Text Box 28">
            <a:extLst>
              <a:ext uri="{FF2B5EF4-FFF2-40B4-BE49-F238E27FC236}">
                <a16:creationId xmlns:a16="http://schemas.microsoft.com/office/drawing/2014/main" id="{A1931411-3E49-7747-B48D-E0D9F4290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4" y="5013325"/>
            <a:ext cx="1081087" cy="1341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8800" b="1"/>
              <a:t>*</a:t>
            </a:r>
            <a:endParaRPr lang="en-US" altLang="en-US" sz="8800" b="1"/>
          </a:p>
        </p:txBody>
      </p:sp>
    </p:spTree>
    <p:extLst>
      <p:ext uri="{BB962C8B-B14F-4D97-AF65-F5344CB8AC3E}">
        <p14:creationId xmlns:p14="http://schemas.microsoft.com/office/powerpoint/2010/main" val="4134193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10" grpId="0"/>
      <p:bldP spid="33811" grpId="0"/>
      <p:bldP spid="33812" grpId="0"/>
      <p:bldP spid="33813" grpId="0"/>
      <p:bldP spid="33814" grpId="0"/>
      <p:bldP spid="33815" grpId="0"/>
      <p:bldP spid="33817" grpId="0"/>
      <p:bldP spid="33818" grpId="0"/>
      <p:bldP spid="33819" grpId="0"/>
      <p:bldP spid="338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6828EF6A-805E-C748-A3A9-490D2C723C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88914"/>
            <a:ext cx="7772400" cy="719137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Persuasion organisation 2</a:t>
            </a:r>
            <a:endParaRPr lang="en-US" sz="400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34820" name="Oval 4">
            <a:extLst>
              <a:ext uri="{FF2B5EF4-FFF2-40B4-BE49-F238E27FC236}">
                <a16:creationId xmlns:a16="http://schemas.microsoft.com/office/drawing/2014/main" id="{D79531F1-3F0F-E449-A0F0-079C2F4049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3614" y="1052513"/>
            <a:ext cx="5246687" cy="125095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006666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66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4821" name="Text Box 5">
            <a:extLst>
              <a:ext uri="{FF2B5EF4-FFF2-40B4-BE49-F238E27FC236}">
                <a16:creationId xmlns:a16="http://schemas.microsoft.com/office/drawing/2014/main" id="{8C1D2222-E00C-4F45-855A-46BF6300E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075" y="1700213"/>
            <a:ext cx="51117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What? Who? Where? When?</a:t>
            </a:r>
            <a:endParaRPr lang="en-US" altLang="en-US" sz="2400"/>
          </a:p>
        </p:txBody>
      </p:sp>
      <p:sp>
        <p:nvSpPr>
          <p:cNvPr id="34822" name="Text Box 6">
            <a:extLst>
              <a:ext uri="{FF2B5EF4-FFF2-40B4-BE49-F238E27FC236}">
                <a16:creationId xmlns:a16="http://schemas.microsoft.com/office/drawing/2014/main" id="{6D57D2C7-CF42-DC42-BA5E-C04D405D75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8" y="1196976"/>
            <a:ext cx="295275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Introduction</a:t>
            </a:r>
            <a:endParaRPr lang="en-US" altLang="en-US"/>
          </a:p>
        </p:txBody>
      </p:sp>
      <p:sp>
        <p:nvSpPr>
          <p:cNvPr id="34823" name="Line 7">
            <a:extLst>
              <a:ext uri="{FF2B5EF4-FFF2-40B4-BE49-F238E27FC236}">
                <a16:creationId xmlns:a16="http://schemas.microsoft.com/office/drawing/2014/main" id="{A3FEB519-25CB-6F49-9385-BFBEA05EDF92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4563" y="2349500"/>
            <a:ext cx="0" cy="431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en-US"/>
          </a:p>
        </p:txBody>
      </p:sp>
      <p:sp>
        <p:nvSpPr>
          <p:cNvPr id="34827" name="Text Box 11">
            <a:extLst>
              <a:ext uri="{FF2B5EF4-FFF2-40B4-BE49-F238E27FC236}">
                <a16:creationId xmlns:a16="http://schemas.microsoft.com/office/drawing/2014/main" id="{D848A512-58B7-8542-AD15-D631003DCE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8300" y="2924175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altLang="en-US" sz="2400"/>
              <a:t>Point 1</a:t>
            </a:r>
            <a:endParaRPr lang="en-US" altLang="en-US" sz="2400"/>
          </a:p>
        </p:txBody>
      </p:sp>
      <p:sp>
        <p:nvSpPr>
          <p:cNvPr id="34828" name="Text Box 12">
            <a:extLst>
              <a:ext uri="{FF2B5EF4-FFF2-40B4-BE49-F238E27FC236}">
                <a16:creationId xmlns:a16="http://schemas.microsoft.com/office/drawing/2014/main" id="{ED4B6589-3FFD-E149-ACAB-0141F10BEE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8300" y="38608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altLang="en-US" sz="2400"/>
              <a:t>Point 2</a:t>
            </a:r>
            <a:endParaRPr lang="en-US" altLang="en-US" sz="2400"/>
          </a:p>
        </p:txBody>
      </p:sp>
      <p:sp>
        <p:nvSpPr>
          <p:cNvPr id="34829" name="Text Box 13">
            <a:extLst>
              <a:ext uri="{FF2B5EF4-FFF2-40B4-BE49-F238E27FC236}">
                <a16:creationId xmlns:a16="http://schemas.microsoft.com/office/drawing/2014/main" id="{C3C186FA-B362-034B-9635-F8A3C8113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8300" y="47244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altLang="en-US" sz="2400"/>
              <a:t>Point 3</a:t>
            </a:r>
            <a:endParaRPr lang="en-US" altLang="en-US" sz="2400"/>
          </a:p>
        </p:txBody>
      </p:sp>
      <p:sp>
        <p:nvSpPr>
          <p:cNvPr id="34832" name="Oval 16">
            <a:extLst>
              <a:ext uri="{FF2B5EF4-FFF2-40B4-BE49-F238E27FC236}">
                <a16:creationId xmlns:a16="http://schemas.microsoft.com/office/drawing/2014/main" id="{9E618003-E506-D347-9BA8-3E4208F2E7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414" y="5373688"/>
            <a:ext cx="4383087" cy="103505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006666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66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4833" name="Text Box 17">
            <a:extLst>
              <a:ext uri="{FF2B5EF4-FFF2-40B4-BE49-F238E27FC236}">
                <a16:creationId xmlns:a16="http://schemas.microsoft.com/office/drawing/2014/main" id="{0C8F8666-5B12-AF4A-802D-9D88E35665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501" y="5445126"/>
            <a:ext cx="22320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Conclusion</a:t>
            </a:r>
            <a:endParaRPr lang="en-US" altLang="en-US"/>
          </a:p>
        </p:txBody>
      </p:sp>
      <p:sp>
        <p:nvSpPr>
          <p:cNvPr id="34834" name="Text Box 18">
            <a:extLst>
              <a:ext uri="{FF2B5EF4-FFF2-40B4-BE49-F238E27FC236}">
                <a16:creationId xmlns:a16="http://schemas.microsoft.com/office/drawing/2014/main" id="{90BAEF1D-5BA4-8848-9DEB-9D5D76F3A3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1" y="5949950"/>
            <a:ext cx="26638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Summing up</a:t>
            </a:r>
            <a:endParaRPr lang="en-US" altLang="en-US" sz="2400"/>
          </a:p>
        </p:txBody>
      </p:sp>
      <p:sp>
        <p:nvSpPr>
          <p:cNvPr id="34835" name="Line 19">
            <a:extLst>
              <a:ext uri="{FF2B5EF4-FFF2-40B4-BE49-F238E27FC236}">
                <a16:creationId xmlns:a16="http://schemas.microsoft.com/office/drawing/2014/main" id="{9EBA9B97-B2C1-8543-8BD8-26C211DA7D7D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4563" y="3357563"/>
            <a:ext cx="0" cy="431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en-US"/>
          </a:p>
        </p:txBody>
      </p:sp>
      <p:sp>
        <p:nvSpPr>
          <p:cNvPr id="34836" name="Line 20">
            <a:extLst>
              <a:ext uri="{FF2B5EF4-FFF2-40B4-BE49-F238E27FC236}">
                <a16:creationId xmlns:a16="http://schemas.microsoft.com/office/drawing/2014/main" id="{CC45469F-1200-994D-BAEC-53815D2E6C49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4563" y="4292600"/>
            <a:ext cx="0" cy="431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en-US"/>
          </a:p>
        </p:txBody>
      </p:sp>
      <p:sp>
        <p:nvSpPr>
          <p:cNvPr id="34837" name="Line 21">
            <a:extLst>
              <a:ext uri="{FF2B5EF4-FFF2-40B4-BE49-F238E27FC236}">
                <a16:creationId xmlns:a16="http://schemas.microsoft.com/office/drawing/2014/main" id="{0B1277C6-AD4A-D34D-9137-95B19C234D1E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4563" y="5084763"/>
            <a:ext cx="0" cy="431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en-US"/>
          </a:p>
        </p:txBody>
      </p:sp>
      <p:sp>
        <p:nvSpPr>
          <p:cNvPr id="34838" name="Text Box 22">
            <a:extLst>
              <a:ext uri="{FF2B5EF4-FFF2-40B4-BE49-F238E27FC236}">
                <a16:creationId xmlns:a16="http://schemas.microsoft.com/office/drawing/2014/main" id="{60E21C5C-76F5-574B-9A61-4FDF997865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5864" y="2349501"/>
            <a:ext cx="2808287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When you have planned your points, you can choose whether to write one paragraph per point or group them together</a:t>
            </a:r>
            <a:endParaRPr lang="en-US" altLang="en-US" sz="2400"/>
          </a:p>
        </p:txBody>
      </p:sp>
      <p:sp>
        <p:nvSpPr>
          <p:cNvPr id="34839" name="Text Box 23">
            <a:extLst>
              <a:ext uri="{FF2B5EF4-FFF2-40B4-BE49-F238E27FC236}">
                <a16:creationId xmlns:a16="http://schemas.microsoft.com/office/drawing/2014/main" id="{AFE0068C-8746-A842-9754-8E6D60948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2781300"/>
            <a:ext cx="10810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b="1"/>
              <a:t>*</a:t>
            </a:r>
            <a:endParaRPr lang="en-US" altLang="en-US" sz="4400" b="1"/>
          </a:p>
        </p:txBody>
      </p:sp>
      <p:sp>
        <p:nvSpPr>
          <p:cNvPr id="34840" name="Text Box 24">
            <a:extLst>
              <a:ext uri="{FF2B5EF4-FFF2-40B4-BE49-F238E27FC236}">
                <a16:creationId xmlns:a16="http://schemas.microsoft.com/office/drawing/2014/main" id="{27678704-764F-8049-BEF1-08E2FFF4E3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3716338"/>
            <a:ext cx="10810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b="1"/>
              <a:t>*</a:t>
            </a:r>
            <a:endParaRPr lang="en-US" altLang="en-US" sz="4400" b="1"/>
          </a:p>
        </p:txBody>
      </p:sp>
      <p:sp>
        <p:nvSpPr>
          <p:cNvPr id="34841" name="Text Box 25">
            <a:extLst>
              <a:ext uri="{FF2B5EF4-FFF2-40B4-BE49-F238E27FC236}">
                <a16:creationId xmlns:a16="http://schemas.microsoft.com/office/drawing/2014/main" id="{C5B02768-9567-C540-A8C6-D5C78A4F8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4581525"/>
            <a:ext cx="10810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b="1"/>
              <a:t>*</a:t>
            </a:r>
            <a:endParaRPr lang="en-US" altLang="en-US" sz="4400" b="1"/>
          </a:p>
        </p:txBody>
      </p:sp>
      <p:sp>
        <p:nvSpPr>
          <p:cNvPr id="6164" name="Text Box 26">
            <a:extLst>
              <a:ext uri="{FF2B5EF4-FFF2-40B4-BE49-F238E27FC236}">
                <a16:creationId xmlns:a16="http://schemas.microsoft.com/office/drawing/2014/main" id="{BE30DEAE-E40E-6B40-A192-440F358508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1051" y="6165850"/>
            <a:ext cx="20161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>
                <a:hlinkClick r:id="rId2" action="ppaction://hlinksldjump"/>
              </a:rPr>
              <a:t>Blank version</a:t>
            </a:r>
            <a:endParaRPr lang="en-GB" altLang="en-US" sz="2400"/>
          </a:p>
        </p:txBody>
      </p:sp>
      <p:sp>
        <p:nvSpPr>
          <p:cNvPr id="6165" name="AutoShape 27">
            <a:extLst>
              <a:ext uri="{FF2B5EF4-FFF2-40B4-BE49-F238E27FC236}">
                <a16:creationId xmlns:a16="http://schemas.microsoft.com/office/drawing/2014/main" id="{77F5325C-9EAC-0041-BE4E-38654164CA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3925" y="6165851"/>
            <a:ext cx="1728788" cy="485775"/>
          </a:xfrm>
          <a:prstGeom prst="rightArrow">
            <a:avLst>
              <a:gd name="adj1" fmla="val 50000"/>
              <a:gd name="adj2" fmla="val 88971"/>
            </a:avLst>
          </a:prstGeom>
          <a:solidFill>
            <a:schemeClr val="folHlink">
              <a:alpha val="45882"/>
            </a:schemeClr>
          </a:solidFill>
          <a:ln w="38100" algn="ctr">
            <a:solidFill>
              <a:srgbClr val="008080">
                <a:alpha val="25098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4658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34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34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20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4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animBg="1"/>
      <p:bldP spid="34822" grpId="0"/>
      <p:bldP spid="34827" grpId="0"/>
      <p:bldP spid="34828" grpId="0"/>
      <p:bldP spid="34829" grpId="0"/>
      <p:bldP spid="34832" grpId="0" animBg="1"/>
      <p:bldP spid="34833" grpId="0"/>
      <p:bldP spid="34834" grpId="0"/>
      <p:bldP spid="34838" grpId="0"/>
      <p:bldP spid="34839" grpId="0"/>
      <p:bldP spid="34840" grpId="0"/>
      <p:bldP spid="3484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C541E9C3-C16A-C048-B1B5-D8E1C48A9F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260350"/>
            <a:ext cx="7772400" cy="647700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Persuasion language features</a:t>
            </a:r>
            <a:endParaRPr lang="en-US" sz="400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36869" name="Text Box 5">
            <a:extLst>
              <a:ext uri="{FF2B5EF4-FFF2-40B4-BE49-F238E27FC236}">
                <a16:creationId xmlns:a16="http://schemas.microsoft.com/office/drawing/2014/main" id="{D0692177-DE47-C447-970D-3072504F4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2550" y="1455738"/>
            <a:ext cx="24717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Present tense</a:t>
            </a:r>
            <a:endParaRPr lang="en-US" altLang="en-US" sz="2400"/>
          </a:p>
        </p:txBody>
      </p:sp>
      <p:sp>
        <p:nvSpPr>
          <p:cNvPr id="36871" name="Text Box 7">
            <a:extLst>
              <a:ext uri="{FF2B5EF4-FFF2-40B4-BE49-F238E27FC236}">
                <a16:creationId xmlns:a16="http://schemas.microsoft.com/office/drawing/2014/main" id="{D1DE2371-A5EB-BE42-98BA-A43157E353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2550" y="2382838"/>
            <a:ext cx="31877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Persuasive devices</a:t>
            </a:r>
            <a:endParaRPr lang="en-US" altLang="en-US" sz="2400"/>
          </a:p>
        </p:txBody>
      </p:sp>
      <p:sp>
        <p:nvSpPr>
          <p:cNvPr id="36873" name="Text Box 9">
            <a:extLst>
              <a:ext uri="{FF2B5EF4-FFF2-40B4-BE49-F238E27FC236}">
                <a16:creationId xmlns:a16="http://schemas.microsoft.com/office/drawing/2014/main" id="{D5162936-82F8-0944-865E-B39433640D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1925" y="3190875"/>
            <a:ext cx="31877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Logical connectives</a:t>
            </a:r>
            <a:endParaRPr lang="en-US" altLang="en-US" sz="2400"/>
          </a:p>
        </p:txBody>
      </p:sp>
      <p:sp>
        <p:nvSpPr>
          <p:cNvPr id="36875" name="Text Box 11">
            <a:extLst>
              <a:ext uri="{FF2B5EF4-FFF2-40B4-BE49-F238E27FC236}">
                <a16:creationId xmlns:a16="http://schemas.microsoft.com/office/drawing/2014/main" id="{8658B76A-9451-DC43-812B-B37AC7CB2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2550" y="4117975"/>
            <a:ext cx="390525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Connectives showing the move from one point to another</a:t>
            </a:r>
            <a:endParaRPr lang="en-US" altLang="en-US" sz="2400"/>
          </a:p>
        </p:txBody>
      </p:sp>
      <p:sp>
        <p:nvSpPr>
          <p:cNvPr id="36877" name="AutoShape 13">
            <a:extLst>
              <a:ext uri="{FF2B5EF4-FFF2-40B4-BE49-F238E27FC236}">
                <a16:creationId xmlns:a16="http://schemas.microsoft.com/office/drawing/2014/main" id="{58E280CF-32D2-B045-BB71-E5D553CF59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725" y="1052514"/>
            <a:ext cx="3600450" cy="2447925"/>
          </a:xfrm>
          <a:prstGeom prst="wedgeRoundRectCallout">
            <a:avLst>
              <a:gd name="adj1" fmla="val -70546"/>
              <a:gd name="adj2" fmla="val 46176"/>
              <a:gd name="adj3" fmla="val 16667"/>
            </a:avLst>
          </a:prstGeom>
          <a:gradFill rotWithShape="1">
            <a:gsLst>
              <a:gs pos="0">
                <a:srgbClr val="FFFFFF"/>
              </a:gs>
              <a:gs pos="100000">
                <a:srgbClr val="006666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38100" algn="ctr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6878" name="AutoShape 14">
            <a:extLst>
              <a:ext uri="{FF2B5EF4-FFF2-40B4-BE49-F238E27FC236}">
                <a16:creationId xmlns:a16="http://schemas.microsoft.com/office/drawing/2014/main" id="{A0AF0FAB-B759-CE4F-BBE3-446577D4AB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8163" y="3933826"/>
            <a:ext cx="3600450" cy="2447925"/>
          </a:xfrm>
          <a:prstGeom prst="wedgeRoundRectCallout">
            <a:avLst>
              <a:gd name="adj1" fmla="val -64903"/>
              <a:gd name="adj2" fmla="val -35667"/>
              <a:gd name="adj3" fmla="val 16667"/>
            </a:avLst>
          </a:prstGeom>
          <a:gradFill rotWithShape="1">
            <a:gsLst>
              <a:gs pos="0">
                <a:srgbClr val="FFFFFF"/>
              </a:gs>
              <a:gs pos="100000">
                <a:srgbClr val="006666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38100" algn="ctr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6879" name="Text Box 15">
            <a:extLst>
              <a:ext uri="{FF2B5EF4-FFF2-40B4-BE49-F238E27FC236}">
                <a16:creationId xmlns:a16="http://schemas.microsoft.com/office/drawing/2014/main" id="{753DD9DD-72AE-2A4A-B588-A892D1BD9E44}"/>
              </a:ext>
            </a:extLst>
          </p:cNvPr>
          <p:cNvSpPr txBox="1">
            <a:spLocks noChangeArrowheads="1"/>
          </p:cNvSpPr>
          <p:nvPr/>
        </p:nvSpPr>
        <p:spPr bwMode="auto">
          <a:xfrm rot="20354863">
            <a:off x="6672263" y="1339335"/>
            <a:ext cx="16557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because</a:t>
            </a:r>
            <a:endParaRPr lang="en-US" altLang="en-US" sz="2400"/>
          </a:p>
        </p:txBody>
      </p:sp>
      <p:sp>
        <p:nvSpPr>
          <p:cNvPr id="36880" name="Text Box 16">
            <a:extLst>
              <a:ext uri="{FF2B5EF4-FFF2-40B4-BE49-F238E27FC236}">
                <a16:creationId xmlns:a16="http://schemas.microsoft.com/office/drawing/2014/main" id="{6DE60B9D-1453-164F-ABDA-603222EBFA08}"/>
              </a:ext>
            </a:extLst>
          </p:cNvPr>
          <p:cNvSpPr txBox="1">
            <a:spLocks noChangeArrowheads="1"/>
          </p:cNvSpPr>
          <p:nvPr/>
        </p:nvSpPr>
        <p:spPr bwMode="auto">
          <a:xfrm rot="1313621">
            <a:off x="7535864" y="2131497"/>
            <a:ext cx="31321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consequently</a:t>
            </a:r>
            <a:endParaRPr lang="en-US" altLang="en-US" sz="2400"/>
          </a:p>
        </p:txBody>
      </p:sp>
      <p:sp>
        <p:nvSpPr>
          <p:cNvPr id="36881" name="Text Box 17">
            <a:extLst>
              <a:ext uri="{FF2B5EF4-FFF2-40B4-BE49-F238E27FC236}">
                <a16:creationId xmlns:a16="http://schemas.microsoft.com/office/drawing/2014/main" id="{7A2AB379-8F7D-1645-8327-BE0B5FF86EEF}"/>
              </a:ext>
            </a:extLst>
          </p:cNvPr>
          <p:cNvSpPr txBox="1">
            <a:spLocks noChangeArrowheads="1"/>
          </p:cNvSpPr>
          <p:nvPr/>
        </p:nvSpPr>
        <p:spPr bwMode="auto">
          <a:xfrm rot="20664994">
            <a:off x="7104063" y="2706172"/>
            <a:ext cx="24495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As a result..</a:t>
            </a:r>
            <a:endParaRPr lang="en-US" altLang="en-US" sz="2400"/>
          </a:p>
        </p:txBody>
      </p:sp>
      <p:sp>
        <p:nvSpPr>
          <p:cNvPr id="36882" name="Text Box 18">
            <a:extLst>
              <a:ext uri="{FF2B5EF4-FFF2-40B4-BE49-F238E27FC236}">
                <a16:creationId xmlns:a16="http://schemas.microsoft.com/office/drawing/2014/main" id="{50288A3E-25F4-6041-924D-81A78C062766}"/>
              </a:ext>
            </a:extLst>
          </p:cNvPr>
          <p:cNvSpPr txBox="1">
            <a:spLocks noChangeArrowheads="1"/>
          </p:cNvSpPr>
          <p:nvPr/>
        </p:nvSpPr>
        <p:spPr bwMode="auto">
          <a:xfrm rot="19649707">
            <a:off x="5735639" y="2418835"/>
            <a:ext cx="324008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however</a:t>
            </a:r>
            <a:endParaRPr lang="en-US" altLang="en-US" sz="2400"/>
          </a:p>
        </p:txBody>
      </p:sp>
      <p:sp>
        <p:nvSpPr>
          <p:cNvPr id="36883" name="Text Box 19">
            <a:extLst>
              <a:ext uri="{FF2B5EF4-FFF2-40B4-BE49-F238E27FC236}">
                <a16:creationId xmlns:a16="http://schemas.microsoft.com/office/drawing/2014/main" id="{0E5F8F40-AE7C-6842-BF20-4B9ADFADA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8638" y="3068638"/>
            <a:ext cx="25193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If…then</a:t>
            </a:r>
            <a:endParaRPr lang="en-US" altLang="en-US" sz="2400"/>
          </a:p>
        </p:txBody>
      </p:sp>
      <p:sp>
        <p:nvSpPr>
          <p:cNvPr id="36884" name="Text Box 20">
            <a:extLst>
              <a:ext uri="{FF2B5EF4-FFF2-40B4-BE49-F238E27FC236}">
                <a16:creationId xmlns:a16="http://schemas.microsoft.com/office/drawing/2014/main" id="{AA1FC370-025C-0948-8479-D6F9B84B6DD7}"/>
              </a:ext>
            </a:extLst>
          </p:cNvPr>
          <p:cNvSpPr txBox="1">
            <a:spLocks noChangeArrowheads="1"/>
          </p:cNvSpPr>
          <p:nvPr/>
        </p:nvSpPr>
        <p:spPr bwMode="auto">
          <a:xfrm rot="20821995">
            <a:off x="8113714" y="1290122"/>
            <a:ext cx="22320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nevertheless</a:t>
            </a:r>
            <a:endParaRPr lang="en-US" altLang="en-US" sz="2400"/>
          </a:p>
        </p:txBody>
      </p:sp>
      <p:sp>
        <p:nvSpPr>
          <p:cNvPr id="36885" name="Text Box 21">
            <a:extLst>
              <a:ext uri="{FF2B5EF4-FFF2-40B4-BE49-F238E27FC236}">
                <a16:creationId xmlns:a16="http://schemas.microsoft.com/office/drawing/2014/main" id="{6D0EFAAC-861D-9843-BF20-D7C04FE7484A}"/>
              </a:ext>
            </a:extLst>
          </p:cNvPr>
          <p:cNvSpPr txBox="1">
            <a:spLocks noChangeArrowheads="1"/>
          </p:cNvSpPr>
          <p:nvPr/>
        </p:nvSpPr>
        <p:spPr bwMode="auto">
          <a:xfrm rot="1427219">
            <a:off x="6816725" y="4506397"/>
            <a:ext cx="23050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First of all</a:t>
            </a:r>
            <a:endParaRPr lang="en-US" altLang="en-US" sz="2400"/>
          </a:p>
        </p:txBody>
      </p:sp>
      <p:sp>
        <p:nvSpPr>
          <p:cNvPr id="36886" name="Text Box 22">
            <a:extLst>
              <a:ext uri="{FF2B5EF4-FFF2-40B4-BE49-F238E27FC236}">
                <a16:creationId xmlns:a16="http://schemas.microsoft.com/office/drawing/2014/main" id="{B86F6EA5-CDD3-FA44-BE7A-827DA400634C}"/>
              </a:ext>
            </a:extLst>
          </p:cNvPr>
          <p:cNvSpPr txBox="1">
            <a:spLocks noChangeArrowheads="1"/>
          </p:cNvSpPr>
          <p:nvPr/>
        </p:nvSpPr>
        <p:spPr bwMode="auto">
          <a:xfrm rot="538790">
            <a:off x="8651876" y="5371585"/>
            <a:ext cx="20161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secondly</a:t>
            </a:r>
            <a:endParaRPr lang="en-US" altLang="en-US" sz="2400"/>
          </a:p>
        </p:txBody>
      </p:sp>
      <p:sp>
        <p:nvSpPr>
          <p:cNvPr id="36887" name="Text Box 23">
            <a:extLst>
              <a:ext uri="{FF2B5EF4-FFF2-40B4-BE49-F238E27FC236}">
                <a16:creationId xmlns:a16="http://schemas.microsoft.com/office/drawing/2014/main" id="{32A14E15-08AF-7445-BD8B-BC9AA924370F}"/>
              </a:ext>
            </a:extLst>
          </p:cNvPr>
          <p:cNvSpPr txBox="1">
            <a:spLocks noChangeArrowheads="1"/>
          </p:cNvSpPr>
          <p:nvPr/>
        </p:nvSpPr>
        <p:spPr bwMode="auto">
          <a:xfrm rot="20636469">
            <a:off x="6600825" y="5298560"/>
            <a:ext cx="17986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next</a:t>
            </a:r>
            <a:endParaRPr lang="en-US" altLang="en-US" sz="2400"/>
          </a:p>
        </p:txBody>
      </p:sp>
      <p:sp>
        <p:nvSpPr>
          <p:cNvPr id="36888" name="Text Box 24">
            <a:extLst>
              <a:ext uri="{FF2B5EF4-FFF2-40B4-BE49-F238E27FC236}">
                <a16:creationId xmlns:a16="http://schemas.microsoft.com/office/drawing/2014/main" id="{C8C6CCBE-9AC0-EB44-8CAC-E0BE7DBFF6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4064" y="5805488"/>
            <a:ext cx="26638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finally</a:t>
            </a:r>
            <a:endParaRPr lang="en-US" altLang="en-US" sz="2400"/>
          </a:p>
        </p:txBody>
      </p:sp>
      <p:sp>
        <p:nvSpPr>
          <p:cNvPr id="36889" name="Text Box 25">
            <a:extLst>
              <a:ext uri="{FF2B5EF4-FFF2-40B4-BE49-F238E27FC236}">
                <a16:creationId xmlns:a16="http://schemas.microsoft.com/office/drawing/2014/main" id="{8D5FE8BD-D2DA-D645-AE68-0B2751B68F4A}"/>
              </a:ext>
            </a:extLst>
          </p:cNvPr>
          <p:cNvSpPr txBox="1">
            <a:spLocks noChangeArrowheads="1"/>
          </p:cNvSpPr>
          <p:nvPr/>
        </p:nvSpPr>
        <p:spPr bwMode="auto">
          <a:xfrm rot="20606576">
            <a:off x="8759826" y="4579422"/>
            <a:ext cx="11525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then</a:t>
            </a:r>
            <a:endParaRPr lang="en-US" altLang="en-US" sz="2400"/>
          </a:p>
        </p:txBody>
      </p:sp>
      <p:sp>
        <p:nvSpPr>
          <p:cNvPr id="36890" name="Text Box 26">
            <a:extLst>
              <a:ext uri="{FF2B5EF4-FFF2-40B4-BE49-F238E27FC236}">
                <a16:creationId xmlns:a16="http://schemas.microsoft.com/office/drawing/2014/main" id="{C4A767CD-B46F-AF4F-B012-3CA9D52743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1412875"/>
            <a:ext cx="720725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800" b="1"/>
              <a:t>*</a:t>
            </a:r>
            <a:endParaRPr lang="en-US" altLang="en-US" sz="4800" b="1"/>
          </a:p>
        </p:txBody>
      </p:sp>
      <p:sp>
        <p:nvSpPr>
          <p:cNvPr id="36891" name="Text Box 27">
            <a:extLst>
              <a:ext uri="{FF2B5EF4-FFF2-40B4-BE49-F238E27FC236}">
                <a16:creationId xmlns:a16="http://schemas.microsoft.com/office/drawing/2014/main" id="{AF9E39B9-1BB6-9048-8B29-DA03B703D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2349500"/>
            <a:ext cx="720725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800" b="1"/>
              <a:t>*</a:t>
            </a:r>
            <a:endParaRPr lang="en-US" altLang="en-US" sz="4800" b="1"/>
          </a:p>
        </p:txBody>
      </p:sp>
      <p:sp>
        <p:nvSpPr>
          <p:cNvPr id="36892" name="Text Box 28">
            <a:extLst>
              <a:ext uri="{FF2B5EF4-FFF2-40B4-BE49-F238E27FC236}">
                <a16:creationId xmlns:a16="http://schemas.microsoft.com/office/drawing/2014/main" id="{BBBA3050-0908-0B4A-AC95-1BAF8A601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9" y="3141664"/>
            <a:ext cx="720725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800" b="1"/>
              <a:t>*</a:t>
            </a:r>
            <a:endParaRPr lang="en-US" altLang="en-US" sz="4800" b="1"/>
          </a:p>
        </p:txBody>
      </p:sp>
      <p:sp>
        <p:nvSpPr>
          <p:cNvPr id="36893" name="Text Box 29">
            <a:extLst>
              <a:ext uri="{FF2B5EF4-FFF2-40B4-BE49-F238E27FC236}">
                <a16:creationId xmlns:a16="http://schemas.microsoft.com/office/drawing/2014/main" id="{C45AC713-8F1E-1E48-9F44-9AA6156D53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4076700"/>
            <a:ext cx="720725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800" b="1"/>
              <a:t>*</a:t>
            </a:r>
            <a:endParaRPr lang="en-US" altLang="en-US" sz="4800" b="1"/>
          </a:p>
        </p:txBody>
      </p:sp>
    </p:spTree>
    <p:extLst>
      <p:ext uri="{BB962C8B-B14F-4D97-AF65-F5344CB8AC3E}">
        <p14:creationId xmlns:p14="http://schemas.microsoft.com/office/powerpoint/2010/main" val="1973300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68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8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6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6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6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6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6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1" grpId="0"/>
      <p:bldP spid="36873" grpId="0"/>
      <p:bldP spid="36875" grpId="0"/>
      <p:bldP spid="36877" grpId="0" animBg="1"/>
      <p:bldP spid="36878" grpId="0" animBg="1"/>
      <p:bldP spid="36879" grpId="0"/>
      <p:bldP spid="36880" grpId="0"/>
      <p:bldP spid="36881" grpId="0"/>
      <p:bldP spid="36882" grpId="0"/>
      <p:bldP spid="36883" grpId="0"/>
      <p:bldP spid="36884" grpId="0"/>
      <p:bldP spid="36885" grpId="0"/>
      <p:bldP spid="36886" grpId="0"/>
      <p:bldP spid="36887" grpId="0"/>
      <p:bldP spid="36888" grpId="0"/>
      <p:bldP spid="36889" grpId="0"/>
      <p:bldP spid="36890" grpId="0"/>
      <p:bldP spid="36891" grpId="0"/>
      <p:bldP spid="36892" grpId="0"/>
      <p:bldP spid="3689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>
            <a:extLst>
              <a:ext uri="{FF2B5EF4-FFF2-40B4-BE49-F238E27FC236}">
                <a16:creationId xmlns:a16="http://schemas.microsoft.com/office/drawing/2014/main" id="{81D6A8D0-F3ED-FB43-BEA8-942ED032DB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304800"/>
            <a:ext cx="4114800" cy="2133600"/>
          </a:xfrm>
          <a:prstGeom prst="rect">
            <a:avLst/>
          </a:prstGeom>
          <a:gradFill rotWithShape="1">
            <a:gsLst>
              <a:gs pos="0">
                <a:srgbClr val="006666">
                  <a:alpha val="50000"/>
                </a:srgbClr>
              </a:gs>
              <a:gs pos="50000">
                <a:srgbClr val="FFFFFF"/>
              </a:gs>
              <a:gs pos="100000">
                <a:srgbClr val="006666">
                  <a:alpha val="50000"/>
                </a:srgbClr>
              </a:gs>
            </a:gsLst>
            <a:lin ang="2700000" scaled="1"/>
          </a:gradFill>
          <a:ln w="381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en-GB"/>
          </a:p>
        </p:txBody>
      </p:sp>
      <p:sp>
        <p:nvSpPr>
          <p:cNvPr id="37890" name="Rectangle 2">
            <a:extLst>
              <a:ext uri="{FF2B5EF4-FFF2-40B4-BE49-F238E27FC236}">
                <a16:creationId xmlns:a16="http://schemas.microsoft.com/office/drawing/2014/main" id="{D95BCB85-1384-5745-A2F4-85C51B1135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381001"/>
            <a:ext cx="3811588" cy="792163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Audience</a:t>
            </a:r>
            <a:endParaRPr lang="en-US" sz="400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37893" name="Text Box 5">
            <a:extLst>
              <a:ext uri="{FF2B5EF4-FFF2-40B4-BE49-F238E27FC236}">
                <a16:creationId xmlns:a16="http://schemas.microsoft.com/office/drawing/2014/main" id="{8EFCB320-E119-BB45-9589-2126596E6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1" y="1066801"/>
            <a:ext cx="4321175" cy="1281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/>
              <a:t>Someone* who may not know much about the subject</a:t>
            </a:r>
            <a:endParaRPr lang="en-US" altLang="en-US" sz="2800"/>
          </a:p>
        </p:txBody>
      </p:sp>
      <p:sp>
        <p:nvSpPr>
          <p:cNvPr id="37894" name="Text Box 6">
            <a:extLst>
              <a:ext uri="{FF2B5EF4-FFF2-40B4-BE49-F238E27FC236}">
                <a16:creationId xmlns:a16="http://schemas.microsoft.com/office/drawing/2014/main" id="{57E4A4D0-4B54-B54C-B738-36F1EFAF43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971800"/>
            <a:ext cx="25923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You have to</a:t>
            </a:r>
            <a:endParaRPr lang="en-US" altLang="en-US" sz="2400"/>
          </a:p>
        </p:txBody>
      </p:sp>
      <p:sp>
        <p:nvSpPr>
          <p:cNvPr id="37895" name="Text Box 7">
            <a:extLst>
              <a:ext uri="{FF2B5EF4-FFF2-40B4-BE49-F238E27FC236}">
                <a16:creationId xmlns:a16="http://schemas.microsoft.com/office/drawing/2014/main" id="{002EA074-FD2E-4F4C-BB4D-4692EF5F94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3505201"/>
            <a:ext cx="554355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/>
              <a:t> </a:t>
            </a:r>
            <a:r>
              <a:rPr lang="en-US" altLang="en-US"/>
              <a:t>g</a:t>
            </a:r>
            <a:r>
              <a:rPr lang="en-GB" altLang="en-US"/>
              <a:t>rab their attention</a:t>
            </a:r>
            <a:endParaRPr lang="en-US" altLang="en-US"/>
          </a:p>
        </p:txBody>
      </p:sp>
      <p:sp>
        <p:nvSpPr>
          <p:cNvPr id="37896" name="Text Box 8">
            <a:extLst>
              <a:ext uri="{FF2B5EF4-FFF2-40B4-BE49-F238E27FC236}">
                <a16:creationId xmlns:a16="http://schemas.microsoft.com/office/drawing/2014/main" id="{5B5C01A1-580C-2B4B-9C4A-0F35B0063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1" y="4038601"/>
            <a:ext cx="518477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/>
              <a:t> </a:t>
            </a:r>
            <a:r>
              <a:rPr lang="en-US" altLang="en-US"/>
              <a:t>g</a:t>
            </a:r>
            <a:r>
              <a:rPr lang="en-GB" altLang="en-US"/>
              <a:t>ain their trust</a:t>
            </a:r>
            <a:endParaRPr lang="en-US" altLang="en-US"/>
          </a:p>
        </p:txBody>
      </p:sp>
      <p:sp>
        <p:nvSpPr>
          <p:cNvPr id="37897" name="Text Box 9">
            <a:extLst>
              <a:ext uri="{FF2B5EF4-FFF2-40B4-BE49-F238E27FC236}">
                <a16:creationId xmlns:a16="http://schemas.microsoft.com/office/drawing/2014/main" id="{3021755C-132B-F649-8782-DFF76ADED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4648201"/>
            <a:ext cx="590550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/>
              <a:t> </a:t>
            </a:r>
            <a:r>
              <a:rPr lang="en-US" altLang="en-US"/>
              <a:t>c</a:t>
            </a:r>
            <a:r>
              <a:rPr lang="en-GB" altLang="en-US"/>
              <a:t>onvince them you’re right</a:t>
            </a:r>
            <a:r>
              <a:rPr lang="en-US" altLang="en-US"/>
              <a:t>.</a:t>
            </a:r>
          </a:p>
        </p:txBody>
      </p:sp>
      <p:sp>
        <p:nvSpPr>
          <p:cNvPr id="37899" name="Text Box 11">
            <a:extLst>
              <a:ext uri="{FF2B5EF4-FFF2-40B4-BE49-F238E27FC236}">
                <a16:creationId xmlns:a16="http://schemas.microsoft.com/office/drawing/2014/main" id="{4BE2D55D-B853-AD49-98D6-9912DE52BB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5805488"/>
            <a:ext cx="343535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600">
                <a:solidFill>
                  <a:srgbClr val="FFFFFF"/>
                </a:solidFill>
              </a:rPr>
              <a:t>* You may have further information about age, interests, etc. of reader</a:t>
            </a:r>
            <a:endParaRPr lang="en-US" altLang="en-US" sz="1600">
              <a:solidFill>
                <a:srgbClr val="FFFFFF"/>
              </a:solidFill>
            </a:endParaRPr>
          </a:p>
        </p:txBody>
      </p:sp>
      <p:sp>
        <p:nvSpPr>
          <p:cNvPr id="37900" name="Rectangle 12">
            <a:extLst>
              <a:ext uri="{FF2B5EF4-FFF2-40B4-BE49-F238E27FC236}">
                <a16:creationId xmlns:a16="http://schemas.microsoft.com/office/drawing/2014/main" id="{2591061F-1875-B345-8EA6-221518BC5A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1" y="304800"/>
            <a:ext cx="3838575" cy="2362200"/>
          </a:xfrm>
          <a:prstGeom prst="rect">
            <a:avLst/>
          </a:prstGeom>
          <a:gradFill rotWithShape="1">
            <a:gsLst>
              <a:gs pos="0">
                <a:srgbClr val="006666">
                  <a:alpha val="50000"/>
                </a:srgbClr>
              </a:gs>
              <a:gs pos="50000">
                <a:srgbClr val="FFFFFF"/>
              </a:gs>
              <a:gs pos="100000">
                <a:srgbClr val="006666">
                  <a:alpha val="50000"/>
                </a:srgbClr>
              </a:gs>
            </a:gsLst>
            <a:lin ang="2700000" scaled="1"/>
          </a:gradFill>
          <a:ln w="381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defRPr/>
            </a:pPr>
            <a:endParaRPr lang="en-GB"/>
          </a:p>
        </p:txBody>
      </p:sp>
      <p:sp>
        <p:nvSpPr>
          <p:cNvPr id="37901" name="Rectangle 13">
            <a:extLst>
              <a:ext uri="{FF2B5EF4-FFF2-40B4-BE49-F238E27FC236}">
                <a16:creationId xmlns:a16="http://schemas.microsoft.com/office/drawing/2014/main" id="{9B3C6F50-3306-7D4A-8AC3-617529AC43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304801"/>
            <a:ext cx="35052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defRPr/>
            </a:pPr>
            <a:r>
              <a:rPr lang="en-GB" sz="400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Purpose</a:t>
            </a:r>
            <a:endParaRPr lang="en-US" sz="400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7902" name="Text Box 14">
            <a:extLst>
              <a:ext uri="{FF2B5EF4-FFF2-40B4-BE49-F238E27FC236}">
                <a16:creationId xmlns:a16="http://schemas.microsoft.com/office/drawing/2014/main" id="{D0E67951-BB30-DF48-AD96-30F56951F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066801"/>
            <a:ext cx="3581400" cy="1281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/>
              <a:t>To persuade them to your point of view (so they will.. do what?)</a:t>
            </a:r>
            <a:endParaRPr lang="en-US" altLang="en-US" sz="2800"/>
          </a:p>
        </p:txBody>
      </p:sp>
      <p:sp>
        <p:nvSpPr>
          <p:cNvPr id="37903" name="Line 15">
            <a:extLst>
              <a:ext uri="{FF2B5EF4-FFF2-40B4-BE49-F238E27FC236}">
                <a16:creationId xmlns:a16="http://schemas.microsoft.com/office/drawing/2014/main" id="{26DC1BF1-9D2E-6C4B-B988-40A945CD516D}"/>
              </a:ext>
            </a:extLst>
          </p:cNvPr>
          <p:cNvSpPr>
            <a:spLocks noChangeShapeType="1"/>
          </p:cNvSpPr>
          <p:nvPr/>
        </p:nvSpPr>
        <p:spPr bwMode="auto">
          <a:xfrm>
            <a:off x="3657600" y="2438400"/>
            <a:ext cx="838200" cy="838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en-US"/>
          </a:p>
        </p:txBody>
      </p:sp>
      <p:sp>
        <p:nvSpPr>
          <p:cNvPr id="37904" name="Line 16">
            <a:extLst>
              <a:ext uri="{FF2B5EF4-FFF2-40B4-BE49-F238E27FC236}">
                <a16:creationId xmlns:a16="http://schemas.microsoft.com/office/drawing/2014/main" id="{A486CC2D-A9F9-5645-B9E2-2814A393AA4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553200" y="2667000"/>
            <a:ext cx="1905000" cy="609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en-US"/>
          </a:p>
        </p:txBody>
      </p:sp>
      <p:sp>
        <p:nvSpPr>
          <p:cNvPr id="37906" name="Text Box 18">
            <a:extLst>
              <a:ext uri="{FF2B5EF4-FFF2-40B4-BE49-F238E27FC236}">
                <a16:creationId xmlns:a16="http://schemas.microsoft.com/office/drawing/2014/main" id="{C2832CAD-A447-FE42-9B69-03A57E173D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1000" y="2971800"/>
            <a:ext cx="25146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/>
              <a:t>If you know what you want your audience to do as a result of reading your text it will help you plan what to say</a:t>
            </a:r>
            <a:r>
              <a:rPr lang="en-US" altLang="en-US" sz="14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4698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autoUpdateAnimBg="0"/>
      <p:bldP spid="37894" grpId="0" autoUpdateAnimBg="0"/>
      <p:bldP spid="37895" grpId="0" autoUpdateAnimBg="0"/>
      <p:bldP spid="37896" grpId="0" autoUpdateAnimBg="0"/>
      <p:bldP spid="37897" grpId="0" autoUpdateAnimBg="0"/>
      <p:bldP spid="37899" grpId="0" autoUpdateAnimBg="0"/>
      <p:bldP spid="37902" grpId="0" autoUpdateAnimBg="0"/>
      <p:bldP spid="3790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1" name="Oval 21">
            <a:extLst>
              <a:ext uri="{FF2B5EF4-FFF2-40B4-BE49-F238E27FC236}">
                <a16:creationId xmlns:a16="http://schemas.microsoft.com/office/drawing/2014/main" id="{14F9863D-E17C-3047-90B5-AE14E3B0D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4572000"/>
            <a:ext cx="4038600" cy="2057400"/>
          </a:xfrm>
          <a:prstGeom prst="ellipse">
            <a:avLst/>
          </a:prstGeom>
          <a:solidFill>
            <a:schemeClr val="hlink"/>
          </a:solidFill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982" name="Oval 22">
            <a:extLst>
              <a:ext uri="{FF2B5EF4-FFF2-40B4-BE49-F238E27FC236}">
                <a16:creationId xmlns:a16="http://schemas.microsoft.com/office/drawing/2014/main" id="{CEFE85BC-8AFB-264F-88D3-54E4215046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2438400"/>
            <a:ext cx="3810000" cy="1828800"/>
          </a:xfrm>
          <a:prstGeom prst="ellipse">
            <a:avLst/>
          </a:prstGeom>
          <a:solidFill>
            <a:schemeClr val="hlink"/>
          </a:solidFill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980" name="Oval 20">
            <a:extLst>
              <a:ext uri="{FF2B5EF4-FFF2-40B4-BE49-F238E27FC236}">
                <a16:creationId xmlns:a16="http://schemas.microsoft.com/office/drawing/2014/main" id="{7230AF50-318C-0743-9B20-D4E340860A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4724400"/>
            <a:ext cx="3276600" cy="1828800"/>
          </a:xfrm>
          <a:prstGeom prst="ellipse">
            <a:avLst/>
          </a:prstGeom>
          <a:solidFill>
            <a:schemeClr val="hlink"/>
          </a:solidFill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221" name="Rectangle 14">
            <a:extLst>
              <a:ext uri="{FF2B5EF4-FFF2-40B4-BE49-F238E27FC236}">
                <a16:creationId xmlns:a16="http://schemas.microsoft.com/office/drawing/2014/main" id="{D36C7F8A-CED9-6E4C-894C-7310D75987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1" y="3429000"/>
            <a:ext cx="5832475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6666">
                        <a:alpha val="50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962" name="Rectangle 2">
            <a:extLst>
              <a:ext uri="{FF2B5EF4-FFF2-40B4-BE49-F238E27FC236}">
                <a16:creationId xmlns:a16="http://schemas.microsoft.com/office/drawing/2014/main" id="{3B5EFDE5-FF29-1B4D-A5A7-659B909BA4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52400"/>
            <a:ext cx="7772400" cy="719138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Elaborating a point</a:t>
            </a:r>
            <a:endParaRPr lang="en-US" sz="400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40964" name="Text Box 4">
            <a:extLst>
              <a:ext uri="{FF2B5EF4-FFF2-40B4-BE49-F238E27FC236}">
                <a16:creationId xmlns:a16="http://schemas.microsoft.com/office/drawing/2014/main" id="{4FC612C5-CF14-084C-B36E-9CAEAC1AB8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1" y="914401"/>
            <a:ext cx="403701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altLang="en-US" sz="2800"/>
              <a:t>Make your point </a:t>
            </a:r>
            <a:r>
              <a:rPr lang="en-US" altLang="en-US" sz="2800"/>
              <a:t> </a:t>
            </a:r>
            <a:r>
              <a:rPr lang="en-GB" altLang="en-US" sz="2800"/>
              <a:t>clearly, in a sentence.</a:t>
            </a:r>
            <a:endParaRPr lang="en-US" altLang="en-US" sz="2800"/>
          </a:p>
        </p:txBody>
      </p:sp>
      <p:sp>
        <p:nvSpPr>
          <p:cNvPr id="40965" name="Text Box 5">
            <a:extLst>
              <a:ext uri="{FF2B5EF4-FFF2-40B4-BE49-F238E27FC236}">
                <a16:creationId xmlns:a16="http://schemas.microsoft.com/office/drawing/2014/main" id="{0E9C99D7-5D8E-EE4E-890C-1A29F000CE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1066801"/>
            <a:ext cx="3200400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</a:rPr>
              <a:t>e</a:t>
            </a:r>
            <a:r>
              <a:rPr lang="en-GB" altLang="en-US">
                <a:solidFill>
                  <a:schemeClr val="folHlink"/>
                </a:solidFill>
              </a:rPr>
              <a:t>laboration</a:t>
            </a:r>
            <a:r>
              <a:rPr lang="en-GB" altLang="en-US"/>
              <a:t> would it help to:</a:t>
            </a:r>
            <a:endParaRPr lang="en-US" altLang="en-US"/>
          </a:p>
        </p:txBody>
      </p:sp>
      <p:sp>
        <p:nvSpPr>
          <p:cNvPr id="40966" name="Text Box 6">
            <a:extLst>
              <a:ext uri="{FF2B5EF4-FFF2-40B4-BE49-F238E27FC236}">
                <a16:creationId xmlns:a16="http://schemas.microsoft.com/office/drawing/2014/main" id="{B4719E8F-FD73-F943-B4DA-DED28C5C25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6" y="2935289"/>
            <a:ext cx="20161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600">
                <a:solidFill>
                  <a:schemeClr val="folHlink"/>
                </a:solidFill>
              </a:rPr>
              <a:t>point</a:t>
            </a:r>
            <a:endParaRPr lang="en-US" altLang="en-US" sz="3600">
              <a:solidFill>
                <a:schemeClr val="folHlink"/>
              </a:solidFill>
            </a:endParaRPr>
          </a:p>
        </p:txBody>
      </p:sp>
      <p:sp>
        <p:nvSpPr>
          <p:cNvPr id="40968" name="Line 8">
            <a:extLst>
              <a:ext uri="{FF2B5EF4-FFF2-40B4-BE49-F238E27FC236}">
                <a16:creationId xmlns:a16="http://schemas.microsoft.com/office/drawing/2014/main" id="{9C52857A-724F-7B42-969E-25F789D0328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2000" y="2286000"/>
            <a:ext cx="1657350" cy="649288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en-US"/>
          </a:p>
        </p:txBody>
      </p:sp>
      <p:sp>
        <p:nvSpPr>
          <p:cNvPr id="40969" name="Line 9">
            <a:extLst>
              <a:ext uri="{FF2B5EF4-FFF2-40B4-BE49-F238E27FC236}">
                <a16:creationId xmlns:a16="http://schemas.microsoft.com/office/drawing/2014/main" id="{45F2AAA5-8BBB-7B49-9E70-CD1AF3F80ED5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3295650"/>
            <a:ext cx="1676400" cy="5715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en-US"/>
          </a:p>
        </p:txBody>
      </p:sp>
      <p:sp>
        <p:nvSpPr>
          <p:cNvPr id="40970" name="Line 10">
            <a:extLst>
              <a:ext uri="{FF2B5EF4-FFF2-40B4-BE49-F238E27FC236}">
                <a16:creationId xmlns:a16="http://schemas.microsoft.com/office/drawing/2014/main" id="{05B35085-44B3-D747-B390-539BC89BBD2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5800" y="3505200"/>
            <a:ext cx="609600" cy="11430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en-US"/>
          </a:p>
        </p:txBody>
      </p:sp>
      <p:sp>
        <p:nvSpPr>
          <p:cNvPr id="40971" name="Text Box 11">
            <a:extLst>
              <a:ext uri="{FF2B5EF4-FFF2-40B4-BE49-F238E27FC236}">
                <a16:creationId xmlns:a16="http://schemas.microsoft.com/office/drawing/2014/main" id="{EEE8BDEA-D718-5241-9750-A175452DF9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2819401"/>
            <a:ext cx="3505200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>
                <a:solidFill>
                  <a:srgbClr val="FFFFFF"/>
                </a:solidFill>
              </a:rPr>
              <a:t>g</a:t>
            </a:r>
            <a:r>
              <a:rPr lang="en-GB" altLang="en-US">
                <a:solidFill>
                  <a:srgbClr val="FFFFFF"/>
                </a:solidFill>
              </a:rPr>
              <a:t>ive your reasons for thinking that?</a:t>
            </a: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40972" name="Text Box 12">
            <a:extLst>
              <a:ext uri="{FF2B5EF4-FFF2-40B4-BE49-F238E27FC236}">
                <a16:creationId xmlns:a16="http://schemas.microsoft.com/office/drawing/2014/main" id="{826267E1-E659-E84D-8005-8F7E60FF1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4800600"/>
            <a:ext cx="36576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en-US">
                <a:solidFill>
                  <a:srgbClr val="FFFFFF"/>
                </a:solidFill>
              </a:rPr>
              <a:t>g</a:t>
            </a:r>
            <a:r>
              <a:rPr lang="en-GB" altLang="en-US">
                <a:solidFill>
                  <a:srgbClr val="FFFFFF"/>
                </a:solidFill>
              </a:rPr>
              <a:t>ive examples </a:t>
            </a:r>
            <a:r>
              <a:rPr lang="en-US" altLang="en-US">
                <a:solidFill>
                  <a:srgbClr val="FFFFFF"/>
                </a:solidFill>
              </a:rPr>
              <a:t>    </a:t>
            </a:r>
            <a:r>
              <a:rPr lang="en-GB" altLang="en-US">
                <a:solidFill>
                  <a:srgbClr val="FFFFFF"/>
                </a:solidFill>
              </a:rPr>
              <a:t>e.g </a:t>
            </a:r>
            <a:r>
              <a:rPr lang="en-US" altLang="en-US">
                <a:solidFill>
                  <a:srgbClr val="FFFFFF"/>
                </a:solidFill>
              </a:rPr>
              <a:t>F</a:t>
            </a:r>
            <a:r>
              <a:rPr lang="en-GB" altLang="en-US">
                <a:solidFill>
                  <a:srgbClr val="FFFFFF"/>
                </a:solidFill>
              </a:rPr>
              <a:t>or example,… </a:t>
            </a:r>
            <a:r>
              <a:rPr lang="en-US" altLang="en-US">
                <a:solidFill>
                  <a:srgbClr val="FFFFFF"/>
                </a:solidFill>
              </a:rPr>
              <a:t>F</a:t>
            </a:r>
            <a:r>
              <a:rPr lang="en-GB" altLang="en-US">
                <a:solidFill>
                  <a:srgbClr val="FFFFFF"/>
                </a:solidFill>
              </a:rPr>
              <a:t>or instance,…?</a:t>
            </a: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40978" name="Text Box 18">
            <a:extLst>
              <a:ext uri="{FF2B5EF4-FFF2-40B4-BE49-F238E27FC236}">
                <a16:creationId xmlns:a16="http://schemas.microsoft.com/office/drawing/2014/main" id="{C56FC38B-383F-4047-BE4B-66F4AA5CA4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953000"/>
            <a:ext cx="273685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>
                <a:solidFill>
                  <a:srgbClr val="FFFFFF"/>
                </a:solidFill>
              </a:rPr>
              <a:t>a</a:t>
            </a:r>
            <a:r>
              <a:rPr lang="en-GB" altLang="en-US">
                <a:solidFill>
                  <a:srgbClr val="FFFFFF"/>
                </a:solidFill>
              </a:rPr>
              <a:t>dd further detail to make it clear?</a:t>
            </a: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40979" name="Text Box 19">
            <a:extLst>
              <a:ext uri="{FF2B5EF4-FFF2-40B4-BE49-F238E27FC236}">
                <a16:creationId xmlns:a16="http://schemas.microsoft.com/office/drawing/2014/main" id="{F687E5E8-C46C-6E45-9982-644F0174D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2933700"/>
            <a:ext cx="865188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7200" b="1"/>
              <a:t>*</a:t>
            </a:r>
            <a:endParaRPr lang="en-US" altLang="en-US" sz="7200" b="1"/>
          </a:p>
        </p:txBody>
      </p:sp>
    </p:spTree>
    <p:extLst>
      <p:ext uri="{BB962C8B-B14F-4D97-AF65-F5344CB8AC3E}">
        <p14:creationId xmlns:p14="http://schemas.microsoft.com/office/powerpoint/2010/main" val="2331242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0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0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0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0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1" grpId="0" animBg="1"/>
      <p:bldP spid="40982" grpId="0" animBg="1"/>
      <p:bldP spid="40980" grpId="0" animBg="1"/>
      <p:bldP spid="40964" grpId="0" autoUpdateAnimBg="0"/>
      <p:bldP spid="40965" grpId="0" autoUpdateAnimBg="0"/>
      <p:bldP spid="40966" grpId="0" autoUpdateAnimBg="0"/>
      <p:bldP spid="40971" grpId="0" autoUpdateAnimBg="0"/>
      <p:bldP spid="40972" grpId="0" autoUpdateAnimBg="0"/>
      <p:bldP spid="40978" grpId="0" autoUpdateAnimBg="0"/>
      <p:bldP spid="40979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FE9075F8-DE06-1A45-8B6C-D6664E8696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62200" y="228600"/>
            <a:ext cx="7772400" cy="719138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Persuasive devices </a:t>
            </a:r>
            <a:endParaRPr lang="en-US" sz="400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41989" name="Text Box 5">
            <a:extLst>
              <a:ext uri="{FF2B5EF4-FFF2-40B4-BE49-F238E27FC236}">
                <a16:creationId xmlns:a16="http://schemas.microsoft.com/office/drawing/2014/main" id="{F0F238EB-AD8F-7443-A23B-61F7350F7E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1" y="1295400"/>
            <a:ext cx="33131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/>
              <a:t>e</a:t>
            </a:r>
            <a:r>
              <a:rPr lang="en-GB" altLang="en-US" sz="2400"/>
              <a:t>motive language</a:t>
            </a:r>
            <a:endParaRPr lang="en-US" altLang="en-US" sz="2400"/>
          </a:p>
        </p:txBody>
      </p:sp>
      <p:sp>
        <p:nvSpPr>
          <p:cNvPr id="41990" name="Text Box 6">
            <a:extLst>
              <a:ext uri="{FF2B5EF4-FFF2-40B4-BE49-F238E27FC236}">
                <a16:creationId xmlns:a16="http://schemas.microsoft.com/office/drawing/2014/main" id="{693F4DF2-10D0-E04D-9FA2-0181DC8D0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2667000"/>
            <a:ext cx="568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deliberate ambiguity</a:t>
            </a:r>
            <a:endParaRPr lang="en-US" altLang="en-US" sz="2400"/>
          </a:p>
        </p:txBody>
      </p:sp>
      <p:sp>
        <p:nvSpPr>
          <p:cNvPr id="41991" name="Text Box 7">
            <a:extLst>
              <a:ext uri="{FF2B5EF4-FFF2-40B4-BE49-F238E27FC236}">
                <a16:creationId xmlns:a16="http://schemas.microsoft.com/office/drawing/2014/main" id="{1ED887BA-6A1F-8447-8576-1622A5F86A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1676400"/>
            <a:ext cx="5257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e.g ‘strong’ adjectives</a:t>
            </a:r>
            <a:endParaRPr lang="en-US" altLang="en-US" sz="2400"/>
          </a:p>
        </p:txBody>
      </p:sp>
      <p:sp>
        <p:nvSpPr>
          <p:cNvPr id="41992" name="Text Box 8">
            <a:extLst>
              <a:ext uri="{FF2B5EF4-FFF2-40B4-BE49-F238E27FC236}">
                <a16:creationId xmlns:a16="http://schemas.microsoft.com/office/drawing/2014/main" id="{D849EA84-2486-A645-9ED7-58541CD78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1" y="3048000"/>
            <a:ext cx="45370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e.g “</a:t>
            </a:r>
            <a:r>
              <a:rPr lang="en-GB" altLang="en-US" sz="2400">
                <a:solidFill>
                  <a:srgbClr val="006666"/>
                </a:solidFill>
              </a:rPr>
              <a:t>probably</a:t>
            </a:r>
            <a:r>
              <a:rPr lang="en-GB" altLang="en-US" sz="2400"/>
              <a:t> the best”</a:t>
            </a:r>
            <a:endParaRPr lang="en-US" altLang="en-US" sz="2400"/>
          </a:p>
        </p:txBody>
      </p:sp>
      <p:sp>
        <p:nvSpPr>
          <p:cNvPr id="41993" name="Text Box 9">
            <a:extLst>
              <a:ext uri="{FF2B5EF4-FFF2-40B4-BE49-F238E27FC236}">
                <a16:creationId xmlns:a16="http://schemas.microsoft.com/office/drawing/2014/main" id="{CFCBFEBA-3BB5-474F-8A21-6B0F421BE7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3429000"/>
            <a:ext cx="38877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>
                <a:solidFill>
                  <a:srgbClr val="006666"/>
                </a:solidFill>
              </a:rPr>
              <a:t>perhaps</a:t>
            </a:r>
            <a:r>
              <a:rPr lang="en-GB" altLang="en-US" sz="2400"/>
              <a:t>, </a:t>
            </a:r>
            <a:r>
              <a:rPr lang="en-GB" altLang="en-US" sz="2400">
                <a:solidFill>
                  <a:srgbClr val="006666"/>
                </a:solidFill>
              </a:rPr>
              <a:t>maybe</a:t>
            </a:r>
            <a:endParaRPr lang="en-US" altLang="en-US" sz="2400">
              <a:solidFill>
                <a:srgbClr val="006666"/>
              </a:solidFill>
            </a:endParaRPr>
          </a:p>
        </p:txBody>
      </p:sp>
      <p:sp>
        <p:nvSpPr>
          <p:cNvPr id="41994" name="Text Box 10">
            <a:extLst>
              <a:ext uri="{FF2B5EF4-FFF2-40B4-BE49-F238E27FC236}">
                <a16:creationId xmlns:a16="http://schemas.microsoft.com/office/drawing/2014/main" id="{552064FC-9DE9-AA40-B935-8A15FCDA94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1" y="4648200"/>
            <a:ext cx="4105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“</a:t>
            </a:r>
            <a:r>
              <a:rPr lang="en-US" altLang="en-US" sz="2400"/>
              <a:t>d</a:t>
            </a:r>
            <a:r>
              <a:rPr lang="en-GB" altLang="en-US" sz="2400"/>
              <a:t>are </a:t>
            </a:r>
            <a:r>
              <a:rPr lang="en-US" altLang="en-US" sz="2400"/>
              <a:t>you </a:t>
            </a:r>
            <a:r>
              <a:rPr lang="en-GB" altLang="en-US" sz="2400"/>
              <a:t>to disagree!”</a:t>
            </a:r>
            <a:endParaRPr lang="en-US" altLang="en-US" sz="2400"/>
          </a:p>
        </p:txBody>
      </p:sp>
      <p:sp>
        <p:nvSpPr>
          <p:cNvPr id="41995" name="Text Box 11">
            <a:extLst>
              <a:ext uri="{FF2B5EF4-FFF2-40B4-BE49-F238E27FC236}">
                <a16:creationId xmlns:a16="http://schemas.microsoft.com/office/drawing/2014/main" id="{7487AA0F-1F18-614C-92E7-0E7AD96B64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5105400"/>
            <a:ext cx="44196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altLang="en-US" sz="2400"/>
              <a:t>e.g </a:t>
            </a:r>
            <a:r>
              <a:rPr lang="en-GB" altLang="en-US" sz="2400">
                <a:solidFill>
                  <a:srgbClr val="006666"/>
                </a:solidFill>
              </a:rPr>
              <a:t>Clearly</a:t>
            </a:r>
            <a:r>
              <a:rPr lang="en-GB" altLang="en-US" sz="2400"/>
              <a:t>,.. </a:t>
            </a:r>
            <a:r>
              <a:rPr lang="en-GB" altLang="en-US" sz="2400">
                <a:solidFill>
                  <a:srgbClr val="006666"/>
                </a:solidFill>
              </a:rPr>
              <a:t>Surely</a:t>
            </a:r>
            <a:r>
              <a:rPr lang="en-GB" altLang="en-US" sz="2400"/>
              <a:t>,.. </a:t>
            </a:r>
            <a:r>
              <a:rPr lang="en-GB" altLang="en-US" sz="2400">
                <a:solidFill>
                  <a:srgbClr val="006666"/>
                </a:solidFill>
              </a:rPr>
              <a:t>Obviously</a:t>
            </a:r>
            <a:r>
              <a:rPr lang="en-GB" altLang="en-US" sz="2400"/>
              <a:t>,.. </a:t>
            </a:r>
            <a:endParaRPr lang="en-US" altLang="en-US" sz="2400"/>
          </a:p>
        </p:txBody>
      </p:sp>
      <p:sp>
        <p:nvSpPr>
          <p:cNvPr id="41996" name="Text Box 12">
            <a:extLst>
              <a:ext uri="{FF2B5EF4-FFF2-40B4-BE49-F238E27FC236}">
                <a16:creationId xmlns:a16="http://schemas.microsoft.com/office/drawing/2014/main" id="{D0555FD6-5B5D-D645-82AE-CE7C95F01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5943600"/>
            <a:ext cx="3657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>
                <a:solidFill>
                  <a:srgbClr val="006666"/>
                </a:solidFill>
              </a:rPr>
              <a:t>Everyone knows that..</a:t>
            </a:r>
            <a:endParaRPr lang="en-US" altLang="en-US" sz="2400">
              <a:solidFill>
                <a:srgbClr val="006666"/>
              </a:solidFill>
            </a:endParaRPr>
          </a:p>
        </p:txBody>
      </p:sp>
      <p:sp>
        <p:nvSpPr>
          <p:cNvPr id="42000" name="Text Box 16">
            <a:extLst>
              <a:ext uri="{FF2B5EF4-FFF2-40B4-BE49-F238E27FC236}">
                <a16:creationId xmlns:a16="http://schemas.microsoft.com/office/drawing/2014/main" id="{FCB767ED-EA28-F544-B656-99ED3124B7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1295400"/>
            <a:ext cx="10795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b="1"/>
              <a:t>*</a:t>
            </a:r>
            <a:endParaRPr lang="en-US" altLang="en-US" sz="2400" b="1"/>
          </a:p>
        </p:txBody>
      </p:sp>
      <p:sp>
        <p:nvSpPr>
          <p:cNvPr id="42001" name="Text Box 17">
            <a:extLst>
              <a:ext uri="{FF2B5EF4-FFF2-40B4-BE49-F238E27FC236}">
                <a16:creationId xmlns:a16="http://schemas.microsoft.com/office/drawing/2014/main" id="{37BB116D-6171-5343-BB9F-C1FD08308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648200"/>
            <a:ext cx="10795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b="1"/>
              <a:t>*</a:t>
            </a:r>
            <a:endParaRPr lang="en-US" altLang="en-US" sz="2400" b="1"/>
          </a:p>
        </p:txBody>
      </p:sp>
      <p:sp>
        <p:nvSpPr>
          <p:cNvPr id="42002" name="Text Box 18">
            <a:extLst>
              <a:ext uri="{FF2B5EF4-FFF2-40B4-BE49-F238E27FC236}">
                <a16:creationId xmlns:a16="http://schemas.microsoft.com/office/drawing/2014/main" id="{1CADBD55-4343-6C4D-8FFD-332EAE117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2667000"/>
            <a:ext cx="10795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b="1"/>
              <a:t>*</a:t>
            </a:r>
            <a:endParaRPr lang="en-US" altLang="en-US" sz="2400" b="1"/>
          </a:p>
        </p:txBody>
      </p:sp>
      <p:sp>
        <p:nvSpPr>
          <p:cNvPr id="42003" name="Text Box 19">
            <a:extLst>
              <a:ext uri="{FF2B5EF4-FFF2-40B4-BE49-F238E27FC236}">
                <a16:creationId xmlns:a16="http://schemas.microsoft.com/office/drawing/2014/main" id="{B73FD433-697F-8C42-A060-D86C52704B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0" y="1371600"/>
            <a:ext cx="38798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Rhetorical question</a:t>
            </a:r>
            <a:endParaRPr lang="en-US" altLang="en-US" sz="2400"/>
          </a:p>
        </p:txBody>
      </p:sp>
      <p:sp>
        <p:nvSpPr>
          <p:cNvPr id="42004" name="Text Box 20">
            <a:extLst>
              <a:ext uri="{FF2B5EF4-FFF2-40B4-BE49-F238E27FC236}">
                <a16:creationId xmlns:a16="http://schemas.microsoft.com/office/drawing/2014/main" id="{A25D69B7-7218-B847-B42D-8F2324A93D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9650" y="1752600"/>
            <a:ext cx="53292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 “</a:t>
            </a:r>
            <a:r>
              <a:rPr lang="en-GB" altLang="en-US" sz="2400">
                <a:solidFill>
                  <a:srgbClr val="006666"/>
                </a:solidFill>
              </a:rPr>
              <a:t>Are we expected to..?</a:t>
            </a:r>
            <a:r>
              <a:rPr lang="en-GB" altLang="en-US" sz="2400"/>
              <a:t>”</a:t>
            </a:r>
            <a:endParaRPr lang="en-US" altLang="en-US" sz="2400"/>
          </a:p>
        </p:txBody>
      </p:sp>
      <p:sp>
        <p:nvSpPr>
          <p:cNvPr id="42005" name="Text Box 21">
            <a:extLst>
              <a:ext uri="{FF2B5EF4-FFF2-40B4-BE49-F238E27FC236}">
                <a16:creationId xmlns:a16="http://schemas.microsoft.com/office/drawing/2014/main" id="{FD38E6DB-B0D5-FB4E-8950-70F036A61D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0651" y="2209800"/>
            <a:ext cx="30972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“</a:t>
            </a:r>
            <a:r>
              <a:rPr lang="en-GB" altLang="en-US" sz="2400">
                <a:solidFill>
                  <a:srgbClr val="006666"/>
                </a:solidFill>
              </a:rPr>
              <a:t>How will..?</a:t>
            </a:r>
            <a:r>
              <a:rPr lang="en-GB" altLang="en-US" sz="2400"/>
              <a:t>”</a:t>
            </a:r>
            <a:endParaRPr lang="en-US" altLang="en-US" sz="2400"/>
          </a:p>
        </p:txBody>
      </p:sp>
      <p:sp>
        <p:nvSpPr>
          <p:cNvPr id="42006" name="Text Box 22">
            <a:extLst>
              <a:ext uri="{FF2B5EF4-FFF2-40B4-BE49-F238E27FC236}">
                <a16:creationId xmlns:a16="http://schemas.microsoft.com/office/drawing/2014/main" id="{D1832329-CF34-944F-9D31-5EA836D0A9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4050" y="3124200"/>
            <a:ext cx="22098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Turning opinion into truth</a:t>
            </a:r>
            <a:endParaRPr lang="en-US" altLang="en-US" sz="2400"/>
          </a:p>
        </p:txBody>
      </p:sp>
      <p:sp>
        <p:nvSpPr>
          <p:cNvPr id="42007" name="Text Box 23">
            <a:extLst>
              <a:ext uri="{FF2B5EF4-FFF2-40B4-BE49-F238E27FC236}">
                <a16:creationId xmlns:a16="http://schemas.microsoft.com/office/drawing/2014/main" id="{939BC580-4A17-324F-93CB-8AD920769B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4851" y="3886200"/>
            <a:ext cx="43926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“</a:t>
            </a:r>
            <a:r>
              <a:rPr lang="en-GB" altLang="en-US" sz="2400">
                <a:solidFill>
                  <a:srgbClr val="006666"/>
                </a:solidFill>
              </a:rPr>
              <a:t>The fact is..</a:t>
            </a:r>
            <a:r>
              <a:rPr lang="en-GB" altLang="en-US" sz="2400"/>
              <a:t>”</a:t>
            </a:r>
            <a:endParaRPr lang="en-US" altLang="en-US" sz="2400">
              <a:solidFill>
                <a:srgbClr val="006666"/>
              </a:solidFill>
            </a:endParaRPr>
          </a:p>
        </p:txBody>
      </p:sp>
      <p:sp>
        <p:nvSpPr>
          <p:cNvPr id="42008" name="Text Box 24">
            <a:extLst>
              <a:ext uri="{FF2B5EF4-FFF2-40B4-BE49-F238E27FC236}">
                <a16:creationId xmlns:a16="http://schemas.microsoft.com/office/drawing/2014/main" id="{B3445C34-19B2-EF46-AA87-1CF95795DE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2050" y="4343400"/>
            <a:ext cx="42481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“</a:t>
            </a:r>
            <a:r>
              <a:rPr lang="en-GB" altLang="en-US" sz="2400">
                <a:solidFill>
                  <a:srgbClr val="006666"/>
                </a:solidFill>
              </a:rPr>
              <a:t>The real truth is..</a:t>
            </a:r>
            <a:r>
              <a:rPr lang="en-GB" altLang="en-US" sz="2400"/>
              <a:t>”</a:t>
            </a:r>
            <a:endParaRPr lang="en-US" altLang="en-US" sz="2400">
              <a:solidFill>
                <a:srgbClr val="006666"/>
              </a:solidFill>
            </a:endParaRPr>
          </a:p>
        </p:txBody>
      </p:sp>
      <p:sp>
        <p:nvSpPr>
          <p:cNvPr id="42009" name="Text Box 25">
            <a:extLst>
              <a:ext uri="{FF2B5EF4-FFF2-40B4-BE49-F238E27FC236}">
                <a16:creationId xmlns:a16="http://schemas.microsoft.com/office/drawing/2014/main" id="{EA7E85EB-4C26-8540-B18E-A8D9F7D68F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1295400"/>
            <a:ext cx="10795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b="1"/>
              <a:t>*</a:t>
            </a:r>
            <a:endParaRPr lang="en-US" altLang="en-US" sz="2400" b="1"/>
          </a:p>
        </p:txBody>
      </p:sp>
      <p:sp>
        <p:nvSpPr>
          <p:cNvPr id="42010" name="Text Box 26">
            <a:extLst>
              <a:ext uri="{FF2B5EF4-FFF2-40B4-BE49-F238E27FC236}">
                <a16:creationId xmlns:a16="http://schemas.microsoft.com/office/drawing/2014/main" id="{A9FD7B34-679E-A043-85CF-56F4B1775B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3124200"/>
            <a:ext cx="10795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b="1"/>
              <a:t>*</a:t>
            </a:r>
            <a:endParaRPr lang="en-US" altLang="en-US" sz="2400" b="1"/>
          </a:p>
        </p:txBody>
      </p:sp>
      <p:sp>
        <p:nvSpPr>
          <p:cNvPr id="42011" name="Oval 27">
            <a:extLst>
              <a:ext uri="{FF2B5EF4-FFF2-40B4-BE49-F238E27FC236}">
                <a16:creationId xmlns:a16="http://schemas.microsoft.com/office/drawing/2014/main" id="{C655FD70-029E-B741-A253-79B69C7A39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1" y="5334000"/>
            <a:ext cx="2182813" cy="1341438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006666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38100" algn="ctr">
            <a:solidFill>
              <a:srgbClr val="0066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2012" name="Text Box 28">
            <a:extLst>
              <a:ext uri="{FF2B5EF4-FFF2-40B4-BE49-F238E27FC236}">
                <a16:creationId xmlns:a16="http://schemas.microsoft.com/office/drawing/2014/main" id="{13C427FF-7803-E147-AF13-741ED8B10A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1" y="5486400"/>
            <a:ext cx="1558925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FACT or OPINION?</a:t>
            </a:r>
            <a:endParaRPr lang="en-US" altLang="en-US" sz="2400"/>
          </a:p>
        </p:txBody>
      </p:sp>
      <p:sp>
        <p:nvSpPr>
          <p:cNvPr id="42013" name="Text Box 29">
            <a:extLst>
              <a:ext uri="{FF2B5EF4-FFF2-40B4-BE49-F238E27FC236}">
                <a16:creationId xmlns:a16="http://schemas.microsoft.com/office/drawing/2014/main" id="{372A61AE-BF5D-1245-A87A-EA0C000B62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5029201"/>
            <a:ext cx="31242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rgbClr val="0099FF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600"/>
              <a:t>Always ask yourself – is it …</a:t>
            </a:r>
            <a:endParaRPr lang="en-US" altLang="en-US" sz="1600"/>
          </a:p>
        </p:txBody>
      </p:sp>
    </p:spTree>
    <p:extLst>
      <p:ext uri="{BB962C8B-B14F-4D97-AF65-F5344CB8AC3E}">
        <p14:creationId xmlns:p14="http://schemas.microsoft.com/office/powerpoint/2010/main" val="1340582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2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2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2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2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2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2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20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2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2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2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autoUpdateAnimBg="0"/>
      <p:bldP spid="41990" grpId="0" autoUpdateAnimBg="0"/>
      <p:bldP spid="41991" grpId="0" autoUpdateAnimBg="0"/>
      <p:bldP spid="41992" grpId="0" autoUpdateAnimBg="0"/>
      <p:bldP spid="41993" grpId="0" autoUpdateAnimBg="0"/>
      <p:bldP spid="41994" grpId="0" autoUpdateAnimBg="0"/>
      <p:bldP spid="41995" grpId="0" autoUpdateAnimBg="0"/>
      <p:bldP spid="41996" grpId="0" autoUpdateAnimBg="0"/>
      <p:bldP spid="42000" grpId="0" autoUpdateAnimBg="0"/>
      <p:bldP spid="42001" grpId="0" autoUpdateAnimBg="0"/>
      <p:bldP spid="42002" grpId="0" autoUpdateAnimBg="0"/>
      <p:bldP spid="42003" grpId="0" autoUpdateAnimBg="0"/>
      <p:bldP spid="42004" grpId="0" autoUpdateAnimBg="0"/>
      <p:bldP spid="42005" grpId="0" autoUpdateAnimBg="0"/>
      <p:bldP spid="42006" grpId="0" autoUpdateAnimBg="0"/>
      <p:bldP spid="42007" grpId="0" autoUpdateAnimBg="0"/>
      <p:bldP spid="42008" grpId="0" autoUpdateAnimBg="0"/>
      <p:bldP spid="42009" grpId="0" autoUpdateAnimBg="0"/>
      <p:bldP spid="42010" grpId="0" autoUpdateAnimBg="0"/>
      <p:bldP spid="42011" grpId="0" animBg="1"/>
      <p:bldP spid="42012" grpId="0" autoUpdateAnimBg="0"/>
      <p:bldP spid="42013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449BC34D-9C23-4D6D-8213-1F471AF85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FA0F5D6C-5025-4D7E-82DD-C2C6FDA1E7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E2AF2C17-4AB4-4402-B84B-129EF95D16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D213B41-AC9B-4E61-BEED-FF4C168A8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7F3C9D-FB7E-6346-ADC4-B966309C8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230" y="428323"/>
            <a:ext cx="10869750" cy="182269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200" b="1" i="1" u="sng" cap="all" dirty="0"/>
              <a:t>Challenge 3: </a:t>
            </a:r>
            <a:br>
              <a:rPr lang="en-US" sz="3200" cap="all" dirty="0"/>
            </a:br>
            <a:r>
              <a:rPr lang="en-US" sz="3200" cap="all" dirty="0"/>
              <a:t>Decide on your level of challenge</a:t>
            </a:r>
            <a:br>
              <a:rPr lang="en-US" sz="3200" cap="all" dirty="0"/>
            </a:br>
            <a:r>
              <a:rPr lang="en-US" sz="3200" cap="all" dirty="0"/>
              <a:t> </a:t>
            </a:r>
          </a:p>
        </p:txBody>
      </p:sp>
      <p:sp>
        <p:nvSpPr>
          <p:cNvPr id="16" name="Freeform 6">
            <a:extLst>
              <a:ext uri="{FF2B5EF4-FFF2-40B4-BE49-F238E27FC236}">
                <a16:creationId xmlns:a16="http://schemas.microsoft.com/office/drawing/2014/main" id="{628FBD9F-3B86-4C98-8F77-3833207377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 flipV="1">
            <a:off x="8154184" y="2884231"/>
            <a:ext cx="3005889" cy="4046220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chemeClr val="tx2">
              <a:alpha val="9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2578AFEE-D1AB-DC40-BD7C-D5EDC16DD1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7279" y="3318813"/>
            <a:ext cx="10059627" cy="2288565"/>
          </a:xfrm>
          <a:prstGeom prst="rect">
            <a:avLst/>
          </a:prstGeom>
        </p:spPr>
      </p:pic>
      <p:sp>
        <p:nvSpPr>
          <p:cNvPr id="18" name="Freeform 6">
            <a:extLst>
              <a:ext uri="{FF2B5EF4-FFF2-40B4-BE49-F238E27FC236}">
                <a16:creationId xmlns:a16="http://schemas.microsoft.com/office/drawing/2014/main" id="{6283F864-E3D1-457B-865A-DDC32254D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 flipH="1">
            <a:off x="1080808" y="1936677"/>
            <a:ext cx="3006491" cy="4046220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>
              <a:alpha val="90000"/>
            </a:schemeClr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1143893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57500303-A207-4812-BEB9-51E132FEB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10118C91-C025-4776-BE95-E9926378E7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339174D0-30E8-4BBF-BF81-5DDAC33C0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BB74091-09FE-44AF-8325-7FE6E175F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3FE9FE-ECFB-6B40-AF1B-4830598C1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858" y="4736961"/>
            <a:ext cx="10720685" cy="93676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cap="all"/>
              <a:t>Challenge 3: 1 Star Challenge</a:t>
            </a:r>
          </a:p>
        </p:txBody>
      </p:sp>
      <p:pic>
        <p:nvPicPr>
          <p:cNvPr id="5" name="Content Placeholder 4" descr="Text, table&#10;&#10;Description automatically generated with medium confidence">
            <a:extLst>
              <a:ext uri="{FF2B5EF4-FFF2-40B4-BE49-F238E27FC236}">
                <a16:creationId xmlns:a16="http://schemas.microsoft.com/office/drawing/2014/main" id="{4675112A-358C-B741-8E49-F21A36A1DA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9035" y="194594"/>
            <a:ext cx="4178976" cy="4542367"/>
          </a:xfrm>
          <a:prstGeom prst="rect">
            <a:avLst/>
          </a:prstGeom>
        </p:spPr>
      </p:pic>
      <p:pic>
        <p:nvPicPr>
          <p:cNvPr id="7" name="Picture 6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5E2E37D9-BA88-654D-A226-FFA489BF07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5407" y="1356495"/>
            <a:ext cx="6221657" cy="3235261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0F30CCEB-94C4-4F72-BA5A-9CEA85302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434936" y="4446551"/>
            <a:ext cx="1957171" cy="1103687"/>
          </a:xfrm>
          <a:custGeom>
            <a:avLst/>
            <a:gdLst>
              <a:gd name="connsiteX0" fmla="*/ 2017702 w 2017702"/>
              <a:gd name="connsiteY0" fmla="*/ 1137821 h 1137821"/>
              <a:gd name="connsiteX1" fmla="*/ 404 w 2017702"/>
              <a:gd name="connsiteY1" fmla="*/ 1137821 h 1137821"/>
              <a:gd name="connsiteX2" fmla="*/ 0 w 2017702"/>
              <a:gd name="connsiteY2" fmla="*/ 900216 h 1137821"/>
              <a:gd name="connsiteX3" fmla="*/ 1767759 w 2017702"/>
              <a:gd name="connsiteY3" fmla="*/ 901031 h 1137821"/>
              <a:gd name="connsiteX4" fmla="*/ 1767759 w 2017702"/>
              <a:gd name="connsiteY4" fmla="*/ 0 h 1137821"/>
              <a:gd name="connsiteX5" fmla="*/ 2017702 w 2017702"/>
              <a:gd name="connsiteY5" fmla="*/ 0 h 1137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17702" h="1137821">
                <a:moveTo>
                  <a:pt x="2017702" y="1137821"/>
                </a:moveTo>
                <a:lnTo>
                  <a:pt x="404" y="1137821"/>
                </a:lnTo>
                <a:cubicBezTo>
                  <a:pt x="-404" y="1055814"/>
                  <a:pt x="807" y="982224"/>
                  <a:pt x="0" y="900216"/>
                </a:cubicBezTo>
                <a:lnTo>
                  <a:pt x="1767759" y="901031"/>
                </a:lnTo>
                <a:lnTo>
                  <a:pt x="1767759" y="0"/>
                </a:lnTo>
                <a:lnTo>
                  <a:pt x="2017702" y="0"/>
                </a:lnTo>
                <a:close/>
              </a:path>
            </a:pathLst>
          </a:custGeom>
          <a:solidFill>
            <a:schemeClr val="tx2"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DE1A94F-CC8B-4954-97A7-ADD4F300D6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796837" y="5311230"/>
            <a:ext cx="2042265" cy="1213486"/>
          </a:xfrm>
          <a:custGeom>
            <a:avLst/>
            <a:gdLst>
              <a:gd name="connsiteX0" fmla="*/ 1844618 w 2105428"/>
              <a:gd name="connsiteY0" fmla="*/ 0 h 1251016"/>
              <a:gd name="connsiteX1" fmla="*/ 2105428 w 2105428"/>
              <a:gd name="connsiteY1" fmla="*/ 0 h 1251016"/>
              <a:gd name="connsiteX2" fmla="*/ 2105428 w 2105428"/>
              <a:gd name="connsiteY2" fmla="*/ 1251016 h 1251016"/>
              <a:gd name="connsiteX3" fmla="*/ 421 w 2105428"/>
              <a:gd name="connsiteY3" fmla="*/ 1251016 h 1251016"/>
              <a:gd name="connsiteX4" fmla="*/ 0 w 2105428"/>
              <a:gd name="connsiteY4" fmla="*/ 1003081 h 1251016"/>
              <a:gd name="connsiteX5" fmla="*/ 1844618 w 2105428"/>
              <a:gd name="connsiteY5" fmla="*/ 1003931 h 1251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05428" h="1251016">
                <a:moveTo>
                  <a:pt x="1844618" y="0"/>
                </a:moveTo>
                <a:lnTo>
                  <a:pt x="2105428" y="0"/>
                </a:lnTo>
                <a:lnTo>
                  <a:pt x="2105428" y="1251016"/>
                </a:lnTo>
                <a:lnTo>
                  <a:pt x="421" y="1251016"/>
                </a:lnTo>
                <a:cubicBezTo>
                  <a:pt x="-421" y="1165443"/>
                  <a:pt x="842" y="1088654"/>
                  <a:pt x="0" y="1003081"/>
                </a:cubicBezTo>
                <a:lnTo>
                  <a:pt x="1844618" y="1003931"/>
                </a:lnTo>
                <a:close/>
              </a:path>
            </a:pathLst>
          </a:custGeom>
          <a:solidFill>
            <a:schemeClr val="tx2"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9" name="Picture 8" descr="A picture containing carambola, pinwheel&#10;&#10;Description automatically generated">
            <a:extLst>
              <a:ext uri="{FF2B5EF4-FFF2-40B4-BE49-F238E27FC236}">
                <a16:creationId xmlns:a16="http://schemas.microsoft.com/office/drawing/2014/main" id="{704CBBB2-3AA4-AE45-8AFE-1F0D116A45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8011" y="5599081"/>
            <a:ext cx="936770" cy="93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3603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57500303-A207-4812-BEB9-51E132FEB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10118C91-C025-4776-BE95-E9926378E7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339174D0-30E8-4BBF-BF81-5DDAC33C0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BB74091-09FE-44AF-8325-7FE6E175F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25BCF6-C696-554B-BF94-111B78D81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858" y="4736961"/>
            <a:ext cx="10720685" cy="93676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cap="all"/>
              <a:t>Challenge 3: 2 Star Challenge</a:t>
            </a:r>
          </a:p>
        </p:txBody>
      </p:sp>
      <p:pic>
        <p:nvPicPr>
          <p:cNvPr id="5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9BF814ED-2343-9549-BCEF-575C6DC16C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6883" y="194421"/>
            <a:ext cx="3636717" cy="4769465"/>
          </a:xfrm>
          <a:prstGeom prst="rect">
            <a:avLst/>
          </a:prstGeom>
        </p:spPr>
      </p:pic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5127232F-B283-BB4B-A681-17DB82F9B3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3367" y="1183906"/>
            <a:ext cx="6505166" cy="3122479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0F30CCEB-94C4-4F72-BA5A-9CEA85302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434936" y="4446551"/>
            <a:ext cx="1957171" cy="1103687"/>
          </a:xfrm>
          <a:custGeom>
            <a:avLst/>
            <a:gdLst>
              <a:gd name="connsiteX0" fmla="*/ 2017702 w 2017702"/>
              <a:gd name="connsiteY0" fmla="*/ 1137821 h 1137821"/>
              <a:gd name="connsiteX1" fmla="*/ 404 w 2017702"/>
              <a:gd name="connsiteY1" fmla="*/ 1137821 h 1137821"/>
              <a:gd name="connsiteX2" fmla="*/ 0 w 2017702"/>
              <a:gd name="connsiteY2" fmla="*/ 900216 h 1137821"/>
              <a:gd name="connsiteX3" fmla="*/ 1767759 w 2017702"/>
              <a:gd name="connsiteY3" fmla="*/ 901031 h 1137821"/>
              <a:gd name="connsiteX4" fmla="*/ 1767759 w 2017702"/>
              <a:gd name="connsiteY4" fmla="*/ 0 h 1137821"/>
              <a:gd name="connsiteX5" fmla="*/ 2017702 w 2017702"/>
              <a:gd name="connsiteY5" fmla="*/ 0 h 1137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17702" h="1137821">
                <a:moveTo>
                  <a:pt x="2017702" y="1137821"/>
                </a:moveTo>
                <a:lnTo>
                  <a:pt x="404" y="1137821"/>
                </a:lnTo>
                <a:cubicBezTo>
                  <a:pt x="-404" y="1055814"/>
                  <a:pt x="807" y="982224"/>
                  <a:pt x="0" y="900216"/>
                </a:cubicBezTo>
                <a:lnTo>
                  <a:pt x="1767759" y="901031"/>
                </a:lnTo>
                <a:lnTo>
                  <a:pt x="1767759" y="0"/>
                </a:lnTo>
                <a:lnTo>
                  <a:pt x="2017702" y="0"/>
                </a:lnTo>
                <a:close/>
              </a:path>
            </a:pathLst>
          </a:custGeom>
          <a:solidFill>
            <a:schemeClr val="tx2"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DE1A94F-CC8B-4954-97A7-ADD4F300D6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796837" y="5311230"/>
            <a:ext cx="2042265" cy="1213486"/>
          </a:xfrm>
          <a:custGeom>
            <a:avLst/>
            <a:gdLst>
              <a:gd name="connsiteX0" fmla="*/ 1844618 w 2105428"/>
              <a:gd name="connsiteY0" fmla="*/ 0 h 1251016"/>
              <a:gd name="connsiteX1" fmla="*/ 2105428 w 2105428"/>
              <a:gd name="connsiteY1" fmla="*/ 0 h 1251016"/>
              <a:gd name="connsiteX2" fmla="*/ 2105428 w 2105428"/>
              <a:gd name="connsiteY2" fmla="*/ 1251016 h 1251016"/>
              <a:gd name="connsiteX3" fmla="*/ 421 w 2105428"/>
              <a:gd name="connsiteY3" fmla="*/ 1251016 h 1251016"/>
              <a:gd name="connsiteX4" fmla="*/ 0 w 2105428"/>
              <a:gd name="connsiteY4" fmla="*/ 1003081 h 1251016"/>
              <a:gd name="connsiteX5" fmla="*/ 1844618 w 2105428"/>
              <a:gd name="connsiteY5" fmla="*/ 1003931 h 1251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05428" h="1251016">
                <a:moveTo>
                  <a:pt x="1844618" y="0"/>
                </a:moveTo>
                <a:lnTo>
                  <a:pt x="2105428" y="0"/>
                </a:lnTo>
                <a:lnTo>
                  <a:pt x="2105428" y="1251016"/>
                </a:lnTo>
                <a:lnTo>
                  <a:pt x="421" y="1251016"/>
                </a:lnTo>
                <a:cubicBezTo>
                  <a:pt x="-421" y="1165443"/>
                  <a:pt x="842" y="1088654"/>
                  <a:pt x="0" y="1003081"/>
                </a:cubicBezTo>
                <a:lnTo>
                  <a:pt x="1844618" y="1003931"/>
                </a:lnTo>
                <a:close/>
              </a:path>
            </a:pathLst>
          </a:custGeom>
          <a:solidFill>
            <a:schemeClr val="tx2"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9" name="Picture 8" descr="A picture containing carambola, pinwheel&#10;&#10;Description automatically generated">
            <a:extLst>
              <a:ext uri="{FF2B5EF4-FFF2-40B4-BE49-F238E27FC236}">
                <a16:creationId xmlns:a16="http://schemas.microsoft.com/office/drawing/2014/main" id="{7AA6D56E-BB5C-4044-8833-494BAB3BED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6544" y="5669491"/>
            <a:ext cx="990346" cy="990346"/>
          </a:xfrm>
          <a:prstGeom prst="rect">
            <a:avLst/>
          </a:prstGeom>
        </p:spPr>
      </p:pic>
      <p:pic>
        <p:nvPicPr>
          <p:cNvPr id="11" name="Picture 10" descr="A picture containing carambola, pinwheel&#10;&#10;Description automatically generated">
            <a:extLst>
              <a:ext uri="{FF2B5EF4-FFF2-40B4-BE49-F238E27FC236}">
                <a16:creationId xmlns:a16="http://schemas.microsoft.com/office/drawing/2014/main" id="{3355C649-CA6B-FC43-A29A-C921139841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3600" y="5669491"/>
            <a:ext cx="990346" cy="990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0618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57500303-A207-4812-BEB9-51E132FEB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10118C91-C025-4776-BE95-E9926378E7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339174D0-30E8-4BBF-BF81-5DDAC33C0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BB74091-09FE-44AF-8325-7FE6E175F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5F25DD-E986-D34E-B7E5-80FD7A89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858" y="4736961"/>
            <a:ext cx="10720685" cy="137657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cap="all" dirty="0"/>
              <a:t>Challenge 3: 3 Star Challenge</a:t>
            </a:r>
          </a:p>
        </p:txBody>
      </p:sp>
      <p:pic>
        <p:nvPicPr>
          <p:cNvPr id="5" name="Content Placeholder 4" descr="Graphical user interface, application&#10;&#10;Description automatically generated with medium confidence">
            <a:extLst>
              <a:ext uri="{FF2B5EF4-FFF2-40B4-BE49-F238E27FC236}">
                <a16:creationId xmlns:a16="http://schemas.microsoft.com/office/drawing/2014/main" id="{5FC8B2C6-8CF8-444B-B7A1-20D6722371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4473" y="163366"/>
            <a:ext cx="3792088" cy="4989591"/>
          </a:xfrm>
          <a:prstGeom prst="rect">
            <a:avLst/>
          </a:prstGeom>
        </p:spPr>
      </p:pic>
      <p:pic>
        <p:nvPicPr>
          <p:cNvPr id="7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F117B92F-EB7D-1743-95F2-02859735EE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9921" y="1273696"/>
            <a:ext cx="6858611" cy="3052080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0F30CCEB-94C4-4F72-BA5A-9CEA85302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434936" y="4446551"/>
            <a:ext cx="1957171" cy="1103687"/>
          </a:xfrm>
          <a:custGeom>
            <a:avLst/>
            <a:gdLst>
              <a:gd name="connsiteX0" fmla="*/ 2017702 w 2017702"/>
              <a:gd name="connsiteY0" fmla="*/ 1137821 h 1137821"/>
              <a:gd name="connsiteX1" fmla="*/ 404 w 2017702"/>
              <a:gd name="connsiteY1" fmla="*/ 1137821 h 1137821"/>
              <a:gd name="connsiteX2" fmla="*/ 0 w 2017702"/>
              <a:gd name="connsiteY2" fmla="*/ 900216 h 1137821"/>
              <a:gd name="connsiteX3" fmla="*/ 1767759 w 2017702"/>
              <a:gd name="connsiteY3" fmla="*/ 901031 h 1137821"/>
              <a:gd name="connsiteX4" fmla="*/ 1767759 w 2017702"/>
              <a:gd name="connsiteY4" fmla="*/ 0 h 1137821"/>
              <a:gd name="connsiteX5" fmla="*/ 2017702 w 2017702"/>
              <a:gd name="connsiteY5" fmla="*/ 0 h 1137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17702" h="1137821">
                <a:moveTo>
                  <a:pt x="2017702" y="1137821"/>
                </a:moveTo>
                <a:lnTo>
                  <a:pt x="404" y="1137821"/>
                </a:lnTo>
                <a:cubicBezTo>
                  <a:pt x="-404" y="1055814"/>
                  <a:pt x="807" y="982224"/>
                  <a:pt x="0" y="900216"/>
                </a:cubicBezTo>
                <a:lnTo>
                  <a:pt x="1767759" y="901031"/>
                </a:lnTo>
                <a:lnTo>
                  <a:pt x="1767759" y="0"/>
                </a:lnTo>
                <a:lnTo>
                  <a:pt x="2017702" y="0"/>
                </a:lnTo>
                <a:close/>
              </a:path>
            </a:pathLst>
          </a:custGeom>
          <a:solidFill>
            <a:schemeClr val="tx2"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DE1A94F-CC8B-4954-97A7-ADD4F300D6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796837" y="5311230"/>
            <a:ext cx="2042265" cy="1213486"/>
          </a:xfrm>
          <a:custGeom>
            <a:avLst/>
            <a:gdLst>
              <a:gd name="connsiteX0" fmla="*/ 1844618 w 2105428"/>
              <a:gd name="connsiteY0" fmla="*/ 0 h 1251016"/>
              <a:gd name="connsiteX1" fmla="*/ 2105428 w 2105428"/>
              <a:gd name="connsiteY1" fmla="*/ 0 h 1251016"/>
              <a:gd name="connsiteX2" fmla="*/ 2105428 w 2105428"/>
              <a:gd name="connsiteY2" fmla="*/ 1251016 h 1251016"/>
              <a:gd name="connsiteX3" fmla="*/ 421 w 2105428"/>
              <a:gd name="connsiteY3" fmla="*/ 1251016 h 1251016"/>
              <a:gd name="connsiteX4" fmla="*/ 0 w 2105428"/>
              <a:gd name="connsiteY4" fmla="*/ 1003081 h 1251016"/>
              <a:gd name="connsiteX5" fmla="*/ 1844618 w 2105428"/>
              <a:gd name="connsiteY5" fmla="*/ 1003931 h 1251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05428" h="1251016">
                <a:moveTo>
                  <a:pt x="1844618" y="0"/>
                </a:moveTo>
                <a:lnTo>
                  <a:pt x="2105428" y="0"/>
                </a:lnTo>
                <a:lnTo>
                  <a:pt x="2105428" y="1251016"/>
                </a:lnTo>
                <a:lnTo>
                  <a:pt x="421" y="1251016"/>
                </a:lnTo>
                <a:cubicBezTo>
                  <a:pt x="-421" y="1165443"/>
                  <a:pt x="842" y="1088654"/>
                  <a:pt x="0" y="1003081"/>
                </a:cubicBezTo>
                <a:lnTo>
                  <a:pt x="1844618" y="1003931"/>
                </a:lnTo>
                <a:close/>
              </a:path>
            </a:pathLst>
          </a:custGeom>
          <a:solidFill>
            <a:schemeClr val="tx2"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9" name="Picture 8" descr="A picture containing carambola, pinwheel&#10;&#10;Description automatically generated">
            <a:extLst>
              <a:ext uri="{FF2B5EF4-FFF2-40B4-BE49-F238E27FC236}">
                <a16:creationId xmlns:a16="http://schemas.microsoft.com/office/drawing/2014/main" id="{F1AD67EF-C1A7-EF46-B0DC-B56D1FA9A6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0801" y="6094606"/>
            <a:ext cx="687159" cy="687159"/>
          </a:xfrm>
          <a:prstGeom prst="rect">
            <a:avLst/>
          </a:prstGeom>
        </p:spPr>
      </p:pic>
      <p:pic>
        <p:nvPicPr>
          <p:cNvPr id="11" name="Picture 10" descr="A picture containing carambola, pinwheel&#10;&#10;Description automatically generated">
            <a:extLst>
              <a:ext uri="{FF2B5EF4-FFF2-40B4-BE49-F238E27FC236}">
                <a16:creationId xmlns:a16="http://schemas.microsoft.com/office/drawing/2014/main" id="{92B43CA4-2FAF-384B-95E9-FE464E4E42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5257" y="6113421"/>
            <a:ext cx="687159" cy="687159"/>
          </a:xfrm>
          <a:prstGeom prst="rect">
            <a:avLst/>
          </a:prstGeom>
        </p:spPr>
      </p:pic>
      <p:pic>
        <p:nvPicPr>
          <p:cNvPr id="17" name="Picture 16" descr="A picture containing carambola, pinwheel&#10;&#10;Description automatically generated">
            <a:extLst>
              <a:ext uri="{FF2B5EF4-FFF2-40B4-BE49-F238E27FC236}">
                <a16:creationId xmlns:a16="http://schemas.microsoft.com/office/drawing/2014/main" id="{FC23E859-47AC-144F-95A6-2A21A1D6D5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9713" y="6113530"/>
            <a:ext cx="687159" cy="68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910679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223</TotalTime>
  <Words>663</Words>
  <Application>Microsoft Macintosh PowerPoint</Application>
  <PresentationFormat>Widescreen</PresentationFormat>
  <Paragraphs>130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Comic Sans MS</vt:lpstr>
      <vt:lpstr>Franklin Gothic Book</vt:lpstr>
      <vt:lpstr>Times New Roman</vt:lpstr>
      <vt:lpstr>Crop</vt:lpstr>
      <vt:lpstr>Language, Literacy &amp; Communication Week 9</vt:lpstr>
      <vt:lpstr>Challenges:</vt:lpstr>
      <vt:lpstr>Challenge 1:  Fairtrade Comprehension</vt:lpstr>
      <vt:lpstr>Reading Comprehension 1 Star Challenge</vt:lpstr>
      <vt:lpstr>Reading Comprehension  2 Star Challenge</vt:lpstr>
      <vt:lpstr>Reading Comprehension 3 Star Challenge</vt:lpstr>
      <vt:lpstr>Challenge 2: Mind Map</vt:lpstr>
      <vt:lpstr>Example: Mind Map Coffee </vt:lpstr>
      <vt:lpstr>Example: Mind Map FairTrade</vt:lpstr>
      <vt:lpstr>Challenge 3</vt:lpstr>
      <vt:lpstr>Persuasive Writing Features</vt:lpstr>
      <vt:lpstr>PowerPoint Presentation</vt:lpstr>
      <vt:lpstr>PowerPoint Presentation</vt:lpstr>
      <vt:lpstr>Persuasion organisation 1</vt:lpstr>
      <vt:lpstr>Persuasion organisation 2</vt:lpstr>
      <vt:lpstr>Persuasion language features</vt:lpstr>
      <vt:lpstr>Audience</vt:lpstr>
      <vt:lpstr>Elaborating a point</vt:lpstr>
      <vt:lpstr>Persuasive devices </vt:lpstr>
      <vt:lpstr>Challenge 3:  Decide on your level of challenge  </vt:lpstr>
      <vt:lpstr>Challenge 3: 1 Star Challenge</vt:lpstr>
      <vt:lpstr>Challenge 3: 2 Star Challenge</vt:lpstr>
      <vt:lpstr>Challenge 3: 3 Star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Language, Literacy &amp; Communication Week 9</dc:title>
  <dc:creator>C Jones (Pontarddulais Primary School)</dc:creator>
  <cp:lastModifiedBy>C Jones (Pontarddulais Primary School)</cp:lastModifiedBy>
  <cp:revision>14</cp:revision>
  <dcterms:created xsi:type="dcterms:W3CDTF">2021-02-26T12:07:55Z</dcterms:created>
  <dcterms:modified xsi:type="dcterms:W3CDTF">2021-03-05T10:26:28Z</dcterms:modified>
</cp:coreProperties>
</file>